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007577251" r:id="rId2"/>
    <p:sldId id="886" r:id="rId3"/>
    <p:sldId id="2007577296" r:id="rId4"/>
    <p:sldId id="2007577299" r:id="rId5"/>
    <p:sldId id="2007577311" r:id="rId6"/>
    <p:sldId id="2007577389" r:id="rId7"/>
    <p:sldId id="2007577390" r:id="rId8"/>
    <p:sldId id="2007577297" r:id="rId9"/>
    <p:sldId id="2007577336" r:id="rId10"/>
    <p:sldId id="2007577301" r:id="rId11"/>
    <p:sldId id="2007577318" r:id="rId12"/>
    <p:sldId id="2007577349" r:id="rId13"/>
    <p:sldId id="2007577378" r:id="rId14"/>
    <p:sldId id="2007577350" r:id="rId15"/>
    <p:sldId id="2007577352" r:id="rId16"/>
    <p:sldId id="2007577351" r:id="rId17"/>
    <p:sldId id="2007577353" r:id="rId18"/>
    <p:sldId id="2007577354" r:id="rId19"/>
    <p:sldId id="2007577355" r:id="rId20"/>
    <p:sldId id="2007577337" r:id="rId21"/>
    <p:sldId id="2007577338" r:id="rId22"/>
    <p:sldId id="2007577382" r:id="rId23"/>
    <p:sldId id="2007577339" r:id="rId24"/>
    <p:sldId id="2007577274" r:id="rId25"/>
    <p:sldId id="2007577383" r:id="rId26"/>
    <p:sldId id="2007577340" r:id="rId27"/>
    <p:sldId id="2007577341" r:id="rId28"/>
    <p:sldId id="2007577342" r:id="rId29"/>
    <p:sldId id="2007577298" r:id="rId30"/>
    <p:sldId id="2007577343" r:id="rId31"/>
    <p:sldId id="2007577344" r:id="rId32"/>
    <p:sldId id="2007577345" r:id="rId33"/>
    <p:sldId id="2007577346" r:id="rId34"/>
    <p:sldId id="2007577384" r:id="rId35"/>
    <p:sldId id="2007577385" r:id="rId36"/>
    <p:sldId id="2007577386" r:id="rId37"/>
    <p:sldId id="2007577387" r:id="rId38"/>
    <p:sldId id="2007577388" r:id="rId39"/>
    <p:sldId id="2007577381" r:id="rId40"/>
    <p:sldId id="2007577348" r:id="rId41"/>
    <p:sldId id="2007577379" r:id="rId42"/>
    <p:sldId id="2007577380" r:id="rId43"/>
    <p:sldId id="2007577310"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76" y="3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投资学教程</a:t>
            </a:r>
            <a:r>
              <a:rPr lang="en-US" altLang="zh-CN" dirty="0"/>
              <a:t>》</a:t>
            </a:r>
            <a:r>
              <a:rPr lang="zh-CN" altLang="en-US" dirty="0"/>
              <a:t>第</a:t>
            </a:r>
            <a:r>
              <a:rPr lang="en-US" altLang="zh-CN" dirty="0"/>
              <a:t>5-7</a:t>
            </a:r>
            <a:r>
              <a:rPr lang="zh-CN" altLang="en-US" dirty="0"/>
              <a:t>章</a:t>
            </a:r>
            <a:endParaRPr lang="en-US" altLang="zh-CN" dirty="0"/>
          </a:p>
          <a:p>
            <a:r>
              <a:rPr lang="zh-CN" altLang="en-US" sz="1200" dirty="0">
                <a:solidFill>
                  <a:srgbClr val="FF0000"/>
                </a:solidFill>
              </a:rPr>
              <a:t>以后的页码不特别强调均指上财</a:t>
            </a:r>
            <a:r>
              <a:rPr lang="en-US" altLang="zh-CN" sz="1200" dirty="0">
                <a:solidFill>
                  <a:srgbClr val="FF0000"/>
                </a:solidFill>
              </a:rPr>
              <a:t>《</a:t>
            </a:r>
            <a:r>
              <a:rPr lang="zh-CN" altLang="en-US" sz="1200" dirty="0">
                <a:solidFill>
                  <a:srgbClr val="FF0000"/>
                </a:solidFill>
              </a:rPr>
              <a:t>投资学教程</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2</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a:t>
            </a:fld>
            <a:endParaRPr lang="zh-CN" altLang="en-US" dirty="0"/>
          </a:p>
        </p:txBody>
      </p:sp>
    </p:spTree>
    <p:extLst>
      <p:ext uri="{BB962C8B-B14F-4D97-AF65-F5344CB8AC3E}">
        <p14:creationId xmlns:p14="http://schemas.microsoft.com/office/powerpoint/2010/main" val="410441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33</a:t>
            </a:fld>
            <a:endParaRPr lang="zh-CN" altLang="en-US"/>
          </a:p>
        </p:txBody>
      </p:sp>
    </p:spTree>
    <p:extLst>
      <p:ext uri="{BB962C8B-B14F-4D97-AF65-F5344CB8AC3E}">
        <p14:creationId xmlns:p14="http://schemas.microsoft.com/office/powerpoint/2010/main" val="234482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34</a:t>
            </a:fld>
            <a:endParaRPr lang="zh-CN" altLang="en-US"/>
          </a:p>
        </p:txBody>
      </p:sp>
    </p:spTree>
    <p:extLst>
      <p:ext uri="{BB962C8B-B14F-4D97-AF65-F5344CB8AC3E}">
        <p14:creationId xmlns:p14="http://schemas.microsoft.com/office/powerpoint/2010/main" val="3953895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35</a:t>
            </a:fld>
            <a:endParaRPr lang="zh-CN" altLang="en-US"/>
          </a:p>
        </p:txBody>
      </p:sp>
    </p:spTree>
    <p:extLst>
      <p:ext uri="{BB962C8B-B14F-4D97-AF65-F5344CB8AC3E}">
        <p14:creationId xmlns:p14="http://schemas.microsoft.com/office/powerpoint/2010/main" val="149847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36</a:t>
            </a:fld>
            <a:endParaRPr lang="zh-CN" altLang="en-US"/>
          </a:p>
        </p:txBody>
      </p:sp>
    </p:spTree>
    <p:extLst>
      <p:ext uri="{BB962C8B-B14F-4D97-AF65-F5344CB8AC3E}">
        <p14:creationId xmlns:p14="http://schemas.microsoft.com/office/powerpoint/2010/main" val="2799390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2350257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38</a:t>
            </a:fld>
            <a:endParaRPr lang="zh-CN" altLang="en-US" dirty="0"/>
          </a:p>
        </p:txBody>
      </p:sp>
    </p:spTree>
    <p:extLst>
      <p:ext uri="{BB962C8B-B14F-4D97-AF65-F5344CB8AC3E}">
        <p14:creationId xmlns:p14="http://schemas.microsoft.com/office/powerpoint/2010/main" val="1091905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208193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40</a:t>
            </a:fld>
            <a:endParaRPr lang="zh-CN" altLang="en-US"/>
          </a:p>
        </p:txBody>
      </p:sp>
    </p:spTree>
    <p:extLst>
      <p:ext uri="{BB962C8B-B14F-4D97-AF65-F5344CB8AC3E}">
        <p14:creationId xmlns:p14="http://schemas.microsoft.com/office/powerpoint/2010/main" val="313793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65056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192864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10</a:t>
            </a:fld>
            <a:endParaRPr lang="zh-CN" altLang="en-US"/>
          </a:p>
        </p:txBody>
      </p:sp>
    </p:spTree>
    <p:extLst>
      <p:ext uri="{BB962C8B-B14F-4D97-AF65-F5344CB8AC3E}">
        <p14:creationId xmlns:p14="http://schemas.microsoft.com/office/powerpoint/2010/main" val="2181303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/43</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1569660"/>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Course19</a:t>
            </a:r>
            <a:r>
              <a:rPr lang="zh-CN" altLang="en-US" sz="4800" dirty="0"/>
              <a:t>：</a:t>
            </a:r>
            <a:r>
              <a:rPr lang="en-US" altLang="zh-CN" sz="4800" dirty="0"/>
              <a:t>CAPM</a:t>
            </a:r>
            <a:r>
              <a:rPr lang="zh-CN" altLang="en-US" sz="4800" dirty="0"/>
              <a:t>模型、</a:t>
            </a:r>
            <a:r>
              <a:rPr lang="en-US" altLang="zh-CN" sz="4800" dirty="0"/>
              <a:t>APT</a:t>
            </a:r>
            <a:r>
              <a:rPr lang="zh-CN" altLang="en-US" sz="4800" dirty="0"/>
              <a:t>理论与债券定价分析</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2" y="250621"/>
            <a:ext cx="201850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的假设</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423E385E-18BA-805A-6087-C515BF0F015C}"/>
              </a:ext>
            </a:extLst>
          </p:cNvPr>
          <p:cNvSpPr txBox="1"/>
          <p:nvPr/>
        </p:nvSpPr>
        <p:spPr>
          <a:xfrm>
            <a:off x="538249" y="842043"/>
            <a:ext cx="11115502" cy="5693866"/>
          </a:xfrm>
          <a:prstGeom prst="rect">
            <a:avLst/>
          </a:prstGeom>
          <a:noFill/>
        </p:spPr>
        <p:txBody>
          <a:bodyPr wrap="square" rtlCol="0">
            <a:spAutoFit/>
          </a:bodyPr>
          <a:lstStyle/>
          <a:p>
            <a:pPr algn="l"/>
            <a:r>
              <a:rPr lang="en-US" altLang="zh-CN" sz="2800" dirty="0"/>
              <a:t>CAPM</a:t>
            </a:r>
            <a:r>
              <a:rPr lang="zh-CN" altLang="en-US" sz="2800" dirty="0"/>
              <a:t>的假设：见课本</a:t>
            </a:r>
            <a:r>
              <a:rPr lang="en-US" altLang="zh-CN" sz="2800" dirty="0"/>
              <a:t>P88</a:t>
            </a:r>
          </a:p>
          <a:p>
            <a:pPr algn="l"/>
            <a:r>
              <a:rPr lang="zh-CN" altLang="en-US" sz="2800" dirty="0"/>
              <a:t>（</a:t>
            </a:r>
            <a:r>
              <a:rPr lang="en-US" altLang="zh-CN" sz="2800" dirty="0"/>
              <a:t>1</a:t>
            </a:r>
            <a:r>
              <a:rPr lang="zh-CN" altLang="en-US" sz="2800" dirty="0"/>
              <a:t>）所有的投资者有相同的投资时期水平，即“</a:t>
            </a:r>
            <a:r>
              <a:rPr lang="zh-CN" altLang="en-US" sz="2800" dirty="0">
                <a:solidFill>
                  <a:srgbClr val="FF0000"/>
                </a:solidFill>
              </a:rPr>
              <a:t>单期</a:t>
            </a:r>
            <a:r>
              <a:rPr lang="zh-CN" altLang="en-US" sz="2800" dirty="0"/>
              <a:t>”；</a:t>
            </a:r>
            <a:endParaRPr lang="en-US" altLang="zh-CN" sz="2800" dirty="0"/>
          </a:p>
          <a:p>
            <a:pPr algn="l"/>
            <a:r>
              <a:rPr lang="zh-CN" altLang="en-US" sz="2800" dirty="0"/>
              <a:t>（</a:t>
            </a:r>
            <a:r>
              <a:rPr lang="en-US" altLang="zh-CN" sz="2800" dirty="0"/>
              <a:t>2</a:t>
            </a:r>
            <a:r>
              <a:rPr lang="zh-CN" altLang="en-US" sz="2800" dirty="0"/>
              <a:t>）所有的投资者有完全相同的预期</a:t>
            </a:r>
            <a:r>
              <a:rPr lang="en-US" altLang="zh-CN" sz="2800" dirty="0"/>
              <a:t>,</a:t>
            </a:r>
            <a:r>
              <a:rPr lang="zh-CN" altLang="en-US" sz="2800" dirty="0"/>
              <a:t>即齐次预期或称为</a:t>
            </a:r>
            <a:r>
              <a:rPr lang="zh-CN" altLang="en-US" sz="2800" dirty="0">
                <a:solidFill>
                  <a:srgbClr val="FF0000"/>
                </a:solidFill>
              </a:rPr>
              <a:t>同质预期</a:t>
            </a:r>
            <a:r>
              <a:rPr lang="zh-CN" altLang="en-US" sz="2800" dirty="0"/>
              <a:t>；也就是说</a:t>
            </a:r>
            <a:r>
              <a:rPr lang="en-US" altLang="zh-CN" sz="2800" dirty="0"/>
              <a:t>,</a:t>
            </a:r>
            <a:r>
              <a:rPr lang="zh-CN" altLang="en-US" sz="2800" dirty="0"/>
              <a:t>他们对证券的未来预期收益、风险及证券间的关联性具有完全相同的预期。</a:t>
            </a:r>
            <a:endParaRPr lang="en-US" altLang="zh-CN" sz="2800" dirty="0"/>
          </a:p>
          <a:p>
            <a:pPr algn="l"/>
            <a:r>
              <a:rPr lang="zh-CN" altLang="en-US" sz="2800" dirty="0"/>
              <a:t>（</a:t>
            </a:r>
            <a:r>
              <a:rPr lang="en-US" altLang="zh-CN" sz="2800" dirty="0"/>
              <a:t>3</a:t>
            </a:r>
            <a:r>
              <a:rPr lang="zh-CN" altLang="en-US" sz="2800" dirty="0"/>
              <a:t>）投资者都</a:t>
            </a:r>
            <a:r>
              <a:rPr lang="zh-CN" altLang="en-US" sz="2800" dirty="0">
                <a:solidFill>
                  <a:srgbClr val="FF0000"/>
                </a:solidFill>
              </a:rPr>
              <a:t>依据马柯维茨均值方差模型</a:t>
            </a:r>
            <a:r>
              <a:rPr lang="zh-CN" altLang="en-US" sz="2800" dirty="0"/>
              <a:t>选择证券</a:t>
            </a:r>
            <a:r>
              <a:rPr lang="en-US" altLang="zh-CN" sz="2800" dirty="0"/>
              <a:t>,</a:t>
            </a:r>
            <a:r>
              <a:rPr lang="zh-CN" altLang="en-US" sz="2800" dirty="0"/>
              <a:t>即投资者都以期望收益率评价证券组合的收益水平、依据方差</a:t>
            </a:r>
            <a:r>
              <a:rPr lang="en-US" altLang="zh-CN" sz="2800" dirty="0"/>
              <a:t>(</a:t>
            </a:r>
            <a:r>
              <a:rPr lang="zh-CN" altLang="en-US" sz="2800" dirty="0"/>
              <a:t>或标准差</a:t>
            </a:r>
            <a:r>
              <a:rPr lang="en-US" altLang="zh-CN" sz="2800" dirty="0"/>
              <a:t>)</a:t>
            </a:r>
            <a:r>
              <a:rPr lang="zh-CN" altLang="en-US" sz="2800" dirty="0"/>
              <a:t>评价证券组合的风险水平</a:t>
            </a:r>
            <a:r>
              <a:rPr lang="en-US" altLang="zh-CN" sz="2800" dirty="0"/>
              <a:t>,</a:t>
            </a:r>
            <a:r>
              <a:rPr lang="zh-CN" altLang="en-US" sz="2800" dirty="0"/>
              <a:t>并依据马柯维茨均值方差模型选择最优证券组合。</a:t>
            </a:r>
            <a:endParaRPr lang="en-US" altLang="zh-CN" sz="2800" dirty="0"/>
          </a:p>
          <a:p>
            <a:pPr algn="l"/>
            <a:r>
              <a:rPr lang="zh-CN" altLang="en-US" sz="2800" dirty="0"/>
              <a:t>（</a:t>
            </a:r>
            <a:r>
              <a:rPr lang="en-US" altLang="zh-CN" sz="2800" dirty="0"/>
              <a:t>4</a:t>
            </a:r>
            <a:r>
              <a:rPr lang="zh-CN" altLang="en-US" sz="2800" dirty="0"/>
              <a:t>）资本市场</a:t>
            </a:r>
            <a:r>
              <a:rPr lang="zh-CN" altLang="en-US" sz="2800" dirty="0">
                <a:solidFill>
                  <a:srgbClr val="FF0000"/>
                </a:solidFill>
              </a:rPr>
              <a:t>没有摩擦</a:t>
            </a:r>
            <a:r>
              <a:rPr lang="zh-CN" altLang="en-US" sz="2800" dirty="0"/>
              <a:t>：所谓“摩擦”</a:t>
            </a:r>
            <a:r>
              <a:rPr lang="en-US" altLang="zh-CN" sz="2800" dirty="0"/>
              <a:t>,</a:t>
            </a:r>
            <a:r>
              <a:rPr lang="zh-CN" altLang="en-US" sz="2800" dirty="0"/>
              <a:t>是指市场对资本和信息自由流动的阻碍。因此</a:t>
            </a:r>
            <a:r>
              <a:rPr lang="en-US" altLang="zh-CN" sz="2800" dirty="0"/>
              <a:t>,</a:t>
            </a:r>
            <a:r>
              <a:rPr lang="zh-CN" altLang="en-US" sz="2800" dirty="0"/>
              <a:t>该假设意味着：①不考虑交易成本；②不考虑对红利</a:t>
            </a:r>
            <a:r>
              <a:rPr lang="en-US" altLang="zh-CN" sz="2800" dirty="0"/>
              <a:t>,</a:t>
            </a:r>
            <a:r>
              <a:rPr lang="zh-CN" altLang="en-US" sz="2800" dirty="0"/>
              <a:t>股息及资本利得的征税</a:t>
            </a:r>
            <a:r>
              <a:rPr lang="en-US" altLang="zh-CN" sz="2800" dirty="0"/>
              <a:t>;</a:t>
            </a:r>
            <a:r>
              <a:rPr lang="zh-CN" altLang="en-US" sz="2800" dirty="0"/>
              <a:t>③信息向市场中的每个人自由流动</a:t>
            </a:r>
            <a:r>
              <a:rPr lang="en-US" altLang="zh-CN" sz="2800" dirty="0"/>
              <a:t>;</a:t>
            </a:r>
            <a:r>
              <a:rPr lang="zh-CN" altLang="en-US" sz="2800" dirty="0"/>
              <a:t>④任何证券的交易单位都是无限可分的</a:t>
            </a:r>
            <a:r>
              <a:rPr lang="en-US" altLang="zh-CN" sz="2800" dirty="0"/>
              <a:t>;</a:t>
            </a:r>
            <a:r>
              <a:rPr lang="zh-CN" altLang="en-US" sz="2800" dirty="0"/>
              <a:t>⑤市场只有一个无风险借贷利率</a:t>
            </a:r>
            <a:r>
              <a:rPr lang="en-US" altLang="zh-CN" sz="2800" dirty="0"/>
              <a:t>;</a:t>
            </a:r>
            <a:r>
              <a:rPr lang="zh-CN" altLang="en-US" sz="2800" dirty="0"/>
              <a:t>⑥在借贷和卖空上没有限制。</a:t>
            </a:r>
          </a:p>
        </p:txBody>
      </p:sp>
    </p:spTree>
    <p:extLst>
      <p:ext uri="{BB962C8B-B14F-4D97-AF65-F5344CB8AC3E}">
        <p14:creationId xmlns:p14="http://schemas.microsoft.com/office/powerpoint/2010/main" val="31442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2"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切点组合</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AF863739-1E16-9ED4-A675-5388173B1A9C}"/>
              </a:ext>
            </a:extLst>
          </p:cNvPr>
          <p:cNvPicPr>
            <a:picLocks noChangeAspect="1"/>
          </p:cNvPicPr>
          <p:nvPr/>
        </p:nvPicPr>
        <p:blipFill>
          <a:blip r:embed="rId3"/>
          <a:stretch>
            <a:fillRect/>
          </a:stretch>
        </p:blipFill>
        <p:spPr>
          <a:xfrm>
            <a:off x="83822" y="2223654"/>
            <a:ext cx="3452431" cy="2410692"/>
          </a:xfrm>
          <a:prstGeom prst="rect">
            <a:avLst/>
          </a:prstGeom>
        </p:spPr>
      </p:pic>
      <p:sp>
        <p:nvSpPr>
          <p:cNvPr id="4" name="文本框 3">
            <a:extLst>
              <a:ext uri="{FF2B5EF4-FFF2-40B4-BE49-F238E27FC236}">
                <a16:creationId xmlns:a16="http://schemas.microsoft.com/office/drawing/2014/main" id="{6A8D47C2-8298-13FA-335F-35E63EF4F53E}"/>
              </a:ext>
            </a:extLst>
          </p:cNvPr>
          <p:cNvSpPr txBox="1"/>
          <p:nvPr/>
        </p:nvSpPr>
        <p:spPr>
          <a:xfrm>
            <a:off x="3769658" y="1100640"/>
            <a:ext cx="8207189" cy="4832092"/>
          </a:xfrm>
          <a:prstGeom prst="rect">
            <a:avLst/>
          </a:prstGeom>
          <a:noFill/>
        </p:spPr>
        <p:txBody>
          <a:bodyPr wrap="square" rtlCol="0">
            <a:spAutoFit/>
          </a:bodyPr>
          <a:lstStyle/>
          <a:p>
            <a:pPr algn="l"/>
            <a:r>
              <a:rPr lang="zh-CN" altLang="en-US" sz="2800" dirty="0"/>
              <a:t>切点组合的特征：</a:t>
            </a:r>
            <a:endParaRPr lang="en-US" altLang="zh-CN" sz="2800" dirty="0"/>
          </a:p>
          <a:p>
            <a:pPr algn="l"/>
            <a:r>
              <a:rPr lang="zh-CN" altLang="en-US" sz="2800" dirty="0"/>
              <a:t>（</a:t>
            </a:r>
            <a:r>
              <a:rPr lang="en-US" altLang="zh-CN" sz="2800" dirty="0"/>
              <a:t>1</a:t>
            </a:r>
            <a:r>
              <a:rPr lang="zh-CN" altLang="en-US" sz="2800" dirty="0"/>
              <a:t>）</a:t>
            </a:r>
            <a:r>
              <a:rPr lang="en-US" altLang="zh-CN" sz="2800" dirty="0"/>
              <a:t>T</a:t>
            </a:r>
            <a:r>
              <a:rPr lang="zh-CN" altLang="en-US" sz="2800" dirty="0"/>
              <a:t>是有效组合中唯一一个不含无风险证券而仅由风险证券构成的组合</a:t>
            </a:r>
            <a:r>
              <a:rPr lang="en-US" altLang="zh-CN" sz="2800" dirty="0"/>
              <a:t>﹔</a:t>
            </a:r>
          </a:p>
          <a:p>
            <a:pPr algn="l"/>
            <a:r>
              <a:rPr lang="zh-CN" altLang="en-US" sz="2800" dirty="0"/>
              <a:t>（</a:t>
            </a:r>
            <a:r>
              <a:rPr lang="en-US" altLang="zh-CN" sz="2800" dirty="0"/>
              <a:t>2</a:t>
            </a:r>
            <a:r>
              <a:rPr lang="zh-CN" altLang="en-US" sz="2800" dirty="0"/>
              <a:t>）有效边界</a:t>
            </a:r>
            <a:r>
              <a:rPr lang="en-US" altLang="zh-CN" sz="2800" dirty="0"/>
              <a:t>FT</a:t>
            </a:r>
            <a:r>
              <a:rPr lang="zh-CN" altLang="en-US" sz="2800" dirty="0"/>
              <a:t>上的任意证券组合，均可视为无风险证券</a:t>
            </a:r>
            <a:r>
              <a:rPr lang="en-US" altLang="zh-CN" sz="2800" dirty="0"/>
              <a:t>F</a:t>
            </a:r>
            <a:r>
              <a:rPr lang="zh-CN" altLang="en-US" sz="2800" dirty="0"/>
              <a:t>与切点组合</a:t>
            </a:r>
            <a:r>
              <a:rPr lang="en-US" altLang="zh-CN" sz="2800" dirty="0"/>
              <a:t>T</a:t>
            </a:r>
            <a:r>
              <a:rPr lang="zh-CN" altLang="en-US" sz="2800" dirty="0"/>
              <a:t>的再组合；</a:t>
            </a:r>
            <a:endParaRPr lang="en-US" altLang="zh-CN" sz="2800" dirty="0"/>
          </a:p>
          <a:p>
            <a:pPr algn="l"/>
            <a:r>
              <a:rPr lang="zh-CN" altLang="en-US" sz="2800" dirty="0"/>
              <a:t>（</a:t>
            </a:r>
            <a:r>
              <a:rPr lang="en-US" altLang="zh-CN" sz="2800" dirty="0"/>
              <a:t>3</a:t>
            </a:r>
            <a:r>
              <a:rPr lang="zh-CN" altLang="en-US" sz="2800" dirty="0"/>
              <a:t>）切点证券组合</a:t>
            </a:r>
            <a:r>
              <a:rPr lang="en-US" altLang="zh-CN" sz="2800" dirty="0"/>
              <a:t>T</a:t>
            </a:r>
            <a:r>
              <a:rPr lang="zh-CN" altLang="en-US" sz="2800" dirty="0"/>
              <a:t>完全由市场确定，与投资者的偏好无关；</a:t>
            </a:r>
            <a:endParaRPr lang="en-US" altLang="zh-CN" sz="2800" dirty="0"/>
          </a:p>
          <a:p>
            <a:pPr algn="l"/>
            <a:r>
              <a:rPr lang="zh-CN" altLang="en-US" sz="2800" dirty="0"/>
              <a:t>（</a:t>
            </a:r>
            <a:r>
              <a:rPr lang="en-US" altLang="zh-CN" sz="2800" dirty="0"/>
              <a:t>4</a:t>
            </a:r>
            <a:r>
              <a:rPr lang="zh-CN" altLang="en-US" sz="2800" dirty="0"/>
              <a:t>）当市场处于均衡状态时</a:t>
            </a:r>
            <a:r>
              <a:rPr lang="en-US" altLang="zh-CN" sz="2800" dirty="0"/>
              <a:t>,</a:t>
            </a:r>
            <a:r>
              <a:rPr lang="zh-CN" altLang="en-US" sz="2800" dirty="0"/>
              <a:t>最优风险证券组合</a:t>
            </a:r>
            <a:r>
              <a:rPr lang="en-US" altLang="zh-CN" sz="2800" dirty="0"/>
              <a:t>T</a:t>
            </a:r>
            <a:r>
              <a:rPr lang="zh-CN" altLang="en-US" sz="2800" dirty="0"/>
              <a:t>就等于市场组合</a:t>
            </a:r>
            <a:r>
              <a:rPr lang="en-US" altLang="zh-CN" sz="2800" dirty="0"/>
              <a:t>M</a:t>
            </a:r>
            <a:r>
              <a:rPr lang="zh-CN" altLang="en-US" sz="2800" dirty="0"/>
              <a:t>。所谓市场组合</a:t>
            </a:r>
            <a:r>
              <a:rPr lang="en-US" altLang="zh-CN" sz="2800" dirty="0"/>
              <a:t>,</a:t>
            </a:r>
            <a:r>
              <a:rPr lang="zh-CN" altLang="en-US" sz="2800" dirty="0"/>
              <a:t>是指由风险证券构成</a:t>
            </a:r>
            <a:r>
              <a:rPr lang="en-US" altLang="zh-CN" sz="2800" dirty="0"/>
              <a:t>,</a:t>
            </a:r>
            <a:r>
              <a:rPr lang="zh-CN" altLang="en-US" sz="2800" dirty="0"/>
              <a:t>并且其组成证券的投资比例与整个市场上风险证券的相对市值比例一致的证券组合。</a:t>
            </a:r>
          </a:p>
        </p:txBody>
      </p:sp>
    </p:spTree>
    <p:extLst>
      <p:ext uri="{BB962C8B-B14F-4D97-AF65-F5344CB8AC3E}">
        <p14:creationId xmlns:p14="http://schemas.microsoft.com/office/powerpoint/2010/main" val="2621476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3"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分离定理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4DEA79BA-2733-C114-9F92-F0908431F841}"/>
              </a:ext>
            </a:extLst>
          </p:cNvPr>
          <p:cNvSpPr txBox="1"/>
          <p:nvPr/>
        </p:nvSpPr>
        <p:spPr>
          <a:xfrm>
            <a:off x="210670" y="877531"/>
            <a:ext cx="11770659" cy="3108543"/>
          </a:xfrm>
          <a:prstGeom prst="rect">
            <a:avLst/>
          </a:prstGeom>
          <a:noFill/>
        </p:spPr>
        <p:txBody>
          <a:bodyPr wrap="square">
            <a:spAutoFit/>
          </a:bodyPr>
          <a:lstStyle/>
          <a:p>
            <a:r>
              <a:rPr lang="zh-CN" altLang="en-US" sz="2800" b="1" dirty="0"/>
              <a:t>所有投资者拥有完全相同的有效边界</a:t>
            </a:r>
            <a:r>
              <a:rPr lang="zh-CN" altLang="en-US" sz="2800" dirty="0"/>
              <a:t>：由于一种证券或组合在均值标准差平面上的位置完全由该证券或组合的期望收益率和标准差所确定,并假定所有投资者对证券的收益、风险及证券间的关联性具有完全相同的预期,因此同一种证券或组合在均值标准差平面上的位置对不同的投资者来说是完全相同的。所有投资者在均值标准差平面上面对完全相同的证券组合可行域,进而面对完全相同的有效边界。也就是说，所有投资者拥有同一个证券组合可行域和有效边界。</a:t>
            </a:r>
          </a:p>
        </p:txBody>
      </p:sp>
      <p:sp>
        <p:nvSpPr>
          <p:cNvPr id="7" name="文本框 6">
            <a:extLst>
              <a:ext uri="{FF2B5EF4-FFF2-40B4-BE49-F238E27FC236}">
                <a16:creationId xmlns:a16="http://schemas.microsoft.com/office/drawing/2014/main" id="{97EDF6FF-42AF-51DE-7150-27A589549ACF}"/>
              </a:ext>
            </a:extLst>
          </p:cNvPr>
          <p:cNvSpPr txBox="1"/>
          <p:nvPr/>
        </p:nvSpPr>
        <p:spPr>
          <a:xfrm>
            <a:off x="210671" y="4491979"/>
            <a:ext cx="11770659" cy="1815882"/>
          </a:xfrm>
          <a:prstGeom prst="rect">
            <a:avLst/>
          </a:prstGeom>
          <a:noFill/>
        </p:spPr>
        <p:txBody>
          <a:bodyPr wrap="square">
            <a:spAutoFit/>
          </a:bodyPr>
          <a:lstStyle/>
          <a:p>
            <a:r>
              <a:rPr lang="zh-CN" altLang="en-US" sz="2800" dirty="0">
                <a:solidFill>
                  <a:srgbClr val="FF0000"/>
                </a:solidFill>
              </a:rPr>
              <a:t>分离定理</a:t>
            </a:r>
            <a:r>
              <a:rPr lang="zh-CN" altLang="en-US" sz="2800" dirty="0"/>
              <a:t>：如果把投资者对自己所选择的最优证券组合的投资分为无风险投资和风险投资两部分的话,那么风险投资部分所形成的证券组合的结构与切点证券组合T的结构完全相同。所不同的仅是不同偏好投资者的风险投资金额(即对切点证券组合的投资资金规模)占全部投资金额的比例不同。</a:t>
            </a:r>
          </a:p>
        </p:txBody>
      </p:sp>
      <p:sp>
        <p:nvSpPr>
          <p:cNvPr id="4" name="箭头: 下 3">
            <a:extLst>
              <a:ext uri="{FF2B5EF4-FFF2-40B4-BE49-F238E27FC236}">
                <a16:creationId xmlns:a16="http://schemas.microsoft.com/office/drawing/2014/main" id="{555F5F07-6F74-C8D8-629D-12945DBD9F18}"/>
              </a:ext>
            </a:extLst>
          </p:cNvPr>
          <p:cNvSpPr/>
          <p:nvPr/>
        </p:nvSpPr>
        <p:spPr>
          <a:xfrm>
            <a:off x="5921186" y="3835944"/>
            <a:ext cx="349625" cy="6307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423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03385" y="250621"/>
            <a:ext cx="1813317"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T=M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的原因</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73CEA59-349D-75E0-DBA9-01EE4DDEAD26}"/>
                  </a:ext>
                </a:extLst>
              </p:cNvPr>
              <p:cNvSpPr txBox="1"/>
              <p:nvPr/>
            </p:nvSpPr>
            <p:spPr>
              <a:xfrm>
                <a:off x="515471" y="1990164"/>
                <a:ext cx="11161058" cy="4185761"/>
              </a:xfrm>
              <a:prstGeom prst="rect">
                <a:avLst/>
              </a:prstGeom>
              <a:noFill/>
            </p:spPr>
            <p:txBody>
              <a:bodyPr wrap="square" rtlCol="0">
                <a:spAutoFit/>
              </a:bodyPr>
              <a:lstStyle/>
              <a:p>
                <a:pPr algn="l"/>
                <a:r>
                  <a:rPr lang="zh-CN" altLang="en-US" sz="2800" dirty="0"/>
                  <a:t>①每个投资者手中持有的风险证券均以最优风险证券组合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的形式存在，所不同的仅是各自在</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上投放的资金比例不同。当将全体投资者视为一个整体时，每个投资者手中持有的最优风险证券组合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在形式上合并成一个整体组合。这个整体组合在结构上与最优风险证券组合</a:t>
                </a:r>
                <a14:m>
                  <m:oMath xmlns:m="http://schemas.openxmlformats.org/officeDocument/2006/math">
                    <m:r>
                      <a:rPr lang="en-US" altLang="zh-CN" sz="2800" i="1" dirty="0" smtClean="0">
                        <a:latin typeface="Cambria Math" panose="02040503050406030204" pitchFamily="18" charset="0"/>
                      </a:rPr>
                      <m:t>𝑇</m:t>
                    </m:r>
                  </m:oMath>
                </a14:m>
                <a:r>
                  <a:rPr lang="zh-CN" altLang="en-US" sz="2800" dirty="0"/>
                  <a:t>相同，但在规模上等于全体投资者所持有的风险证券的总和。</a:t>
                </a:r>
                <a:endParaRPr lang="en-US" altLang="zh-CN" sz="2800" dirty="0"/>
              </a:p>
              <a:p>
                <a:pPr algn="l"/>
                <a:endParaRPr lang="en-US" altLang="zh-CN" sz="1400" dirty="0"/>
              </a:p>
              <a:p>
                <a:pPr algn="l"/>
                <a:r>
                  <a:rPr lang="zh-CN" altLang="en-US" sz="2800" dirty="0"/>
                  <a:t>②在均衡状态下，整个市场投资于无风险证券的净值必须为</a:t>
                </a:r>
                <a:r>
                  <a:rPr lang="en-US" altLang="zh-CN" sz="2800" dirty="0"/>
                  <a:t>0</a:t>
                </a:r>
                <a:r>
                  <a:rPr lang="zh-CN" altLang="en-US" sz="2800" dirty="0"/>
                  <a:t>，而全体投资者所持有的风险证券的总和也就是市场上流通的全部风险证券的总和。这意味着全体投资者作为一个整体，其持有的风险证券的总和所形成的整体组合在规模和结构上恰好等于市场组合</a:t>
                </a:r>
                <a14:m>
                  <m:oMath xmlns:m="http://schemas.openxmlformats.org/officeDocument/2006/math">
                    <m:r>
                      <a:rPr lang="en-US" altLang="zh-CN" sz="2800" i="1" dirty="0" smtClean="0">
                        <a:latin typeface="Cambria Math" panose="02040503050406030204" pitchFamily="18" charset="0"/>
                      </a:rPr>
                      <m:t>𝑀</m:t>
                    </m:r>
                  </m:oMath>
                </a14:m>
                <a:r>
                  <a:rPr lang="zh-CN" altLang="en-US" sz="2800" dirty="0"/>
                  <a:t>。</a:t>
                </a:r>
              </a:p>
            </p:txBody>
          </p:sp>
        </mc:Choice>
        <mc:Fallback xmlns="">
          <p:sp>
            <p:nvSpPr>
              <p:cNvPr id="3" name="文本框 2">
                <a:extLst>
                  <a:ext uri="{FF2B5EF4-FFF2-40B4-BE49-F238E27FC236}">
                    <a16:creationId xmlns:a16="http://schemas.microsoft.com/office/drawing/2014/main" id="{A73CEA59-349D-75E0-DBA9-01EE4DDEAD26}"/>
                  </a:ext>
                </a:extLst>
              </p:cNvPr>
              <p:cNvSpPr txBox="1">
                <a:spLocks noRot="1" noChangeAspect="1" noMove="1" noResize="1" noEditPoints="1" noAdjustHandles="1" noChangeArrowheads="1" noChangeShapeType="1" noTextEdit="1"/>
              </p:cNvSpPr>
              <p:nvPr/>
            </p:nvSpPr>
            <p:spPr>
              <a:xfrm>
                <a:off x="515471" y="1990164"/>
                <a:ext cx="11161058" cy="4185761"/>
              </a:xfrm>
              <a:prstGeom prst="rect">
                <a:avLst/>
              </a:prstGeom>
              <a:blipFill>
                <a:blip r:embed="rId4"/>
                <a:stretch>
                  <a:fillRect l="-1148" t="-1456" r="-4372" b="-30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89ACA7D-4C2D-ABB9-556F-571593B1D0F7}"/>
                  </a:ext>
                </a:extLst>
              </p:cNvPr>
              <p:cNvSpPr txBox="1"/>
              <p:nvPr/>
            </p:nvSpPr>
            <p:spPr>
              <a:xfrm>
                <a:off x="515470" y="1163580"/>
                <a:ext cx="1134483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在均衡状态下，最优风险组合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lang="zh-CN" altLang="en-US" sz="2800" i="1" dirty="0">
                        <a:solidFill>
                          <a:prstClr val="black"/>
                        </a:solidFill>
                        <a:latin typeface="Cambria Math" panose="02040503050406030204" pitchFamily="18" charset="0"/>
                      </a:rPr>
                      <m:t>切点</m:t>
                    </m:r>
                    <m:r>
                      <a:rPr lang="zh-CN" altLang="en-US" sz="2800" i="1" dirty="0" smtClean="0">
                        <a:solidFill>
                          <a:prstClr val="black"/>
                        </a:solidFill>
                        <a:latin typeface="Cambria Math" panose="02040503050406030204" pitchFamily="18" charset="0"/>
                      </a:rPr>
                      <m:t>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𝑇</m:t>
                    </m:r>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等于市场组合</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𝑀</m:t>
                    </m:r>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的原因</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endPar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mc:Choice>
        <mc:Fallback xmlns="">
          <p:sp>
            <p:nvSpPr>
              <p:cNvPr id="11" name="文本框 10">
                <a:extLst>
                  <a:ext uri="{FF2B5EF4-FFF2-40B4-BE49-F238E27FC236}">
                    <a16:creationId xmlns:a16="http://schemas.microsoft.com/office/drawing/2014/main" id="{F89ACA7D-4C2D-ABB9-556F-571593B1D0F7}"/>
                  </a:ext>
                </a:extLst>
              </p:cNvPr>
              <p:cNvSpPr txBox="1">
                <a:spLocks noRot="1" noChangeAspect="1" noMove="1" noResize="1" noEditPoints="1" noAdjustHandles="1" noChangeArrowheads="1" noChangeShapeType="1" noTextEdit="1"/>
              </p:cNvSpPr>
              <p:nvPr/>
            </p:nvSpPr>
            <p:spPr>
              <a:xfrm>
                <a:off x="515470" y="1163580"/>
                <a:ext cx="11344836" cy="523220"/>
              </a:xfrm>
              <a:prstGeom prst="rect">
                <a:avLst/>
              </a:prstGeom>
              <a:blipFill>
                <a:blip r:embed="rId5"/>
                <a:stretch>
                  <a:fillRect t="-12791" r="-645"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99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385084" y="250621"/>
            <a:ext cx="84991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CML</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FE2EC225-914C-2E2C-6C2A-66EDF32BF89B}"/>
              </a:ext>
            </a:extLst>
          </p:cNvPr>
          <p:cNvPicPr>
            <a:picLocks noChangeAspect="1"/>
          </p:cNvPicPr>
          <p:nvPr/>
        </p:nvPicPr>
        <p:blipFill>
          <a:blip r:embed="rId3"/>
          <a:stretch>
            <a:fillRect/>
          </a:stretch>
        </p:blipFill>
        <p:spPr>
          <a:xfrm>
            <a:off x="244963" y="2319169"/>
            <a:ext cx="2844946" cy="2883048"/>
          </a:xfrm>
          <a:prstGeom prst="rect">
            <a:avLst/>
          </a:prstGeom>
        </p:spPr>
      </p:pic>
      <p:sp>
        <p:nvSpPr>
          <p:cNvPr id="4" name="文本框 3">
            <a:extLst>
              <a:ext uri="{FF2B5EF4-FFF2-40B4-BE49-F238E27FC236}">
                <a16:creationId xmlns:a16="http://schemas.microsoft.com/office/drawing/2014/main" id="{D7F2ED38-4235-83A8-5153-290A2AF5BA41}"/>
              </a:ext>
            </a:extLst>
          </p:cNvPr>
          <p:cNvSpPr txBox="1"/>
          <p:nvPr/>
        </p:nvSpPr>
        <p:spPr>
          <a:xfrm>
            <a:off x="2348753" y="6101697"/>
            <a:ext cx="9843247" cy="523220"/>
          </a:xfrm>
          <a:prstGeom prst="rect">
            <a:avLst/>
          </a:prstGeom>
          <a:noFill/>
        </p:spPr>
        <p:txBody>
          <a:bodyPr wrap="square" rtlCol="0">
            <a:spAutoFit/>
          </a:bodyPr>
          <a:lstStyle/>
          <a:p>
            <a:pPr algn="l"/>
            <a:r>
              <a:rPr lang="en-US" altLang="zh-CN" sz="2800" dirty="0"/>
              <a:t>CML</a:t>
            </a:r>
            <a:r>
              <a:rPr lang="zh-CN" altLang="en-US" sz="2800" dirty="0"/>
              <a:t>描述的是</a:t>
            </a:r>
            <a:r>
              <a:rPr lang="zh-CN" altLang="en-US" sz="2800" b="1" dirty="0"/>
              <a:t>有效证券组合</a:t>
            </a:r>
            <a:r>
              <a:rPr lang="zh-CN" altLang="en-US" sz="2800" dirty="0"/>
              <a:t>的</a:t>
            </a:r>
            <a:r>
              <a:rPr lang="zh-CN" altLang="en-US" sz="2800" dirty="0">
                <a:solidFill>
                  <a:srgbClr val="FF0000"/>
                </a:solidFill>
              </a:rPr>
              <a:t>期望收益率</a:t>
            </a:r>
            <a:r>
              <a:rPr lang="zh-CN" altLang="en-US" sz="2800" dirty="0"/>
              <a:t>和</a:t>
            </a:r>
            <a:r>
              <a:rPr lang="zh-CN" altLang="en-US" sz="2800" dirty="0">
                <a:solidFill>
                  <a:srgbClr val="FF0000"/>
                </a:solidFill>
              </a:rPr>
              <a:t>总风险</a:t>
            </a:r>
            <a:r>
              <a:rPr lang="zh-CN" altLang="en-US" sz="2800" dirty="0"/>
              <a:t>之间的关系。</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FC2E7F5-73A0-C86D-77AA-FDFBD1B4B68A}"/>
                  </a:ext>
                </a:extLst>
              </p:cNvPr>
              <p:cNvSpPr txBox="1"/>
              <p:nvPr/>
            </p:nvSpPr>
            <p:spPr>
              <a:xfrm>
                <a:off x="3225817" y="1766880"/>
                <a:ext cx="8721220" cy="36157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𝑃</m:t>
                              </m:r>
                            </m:sub>
                          </m:sSub>
                        </m:e>
                      </m:d>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𝑀</m:t>
                                      </m:r>
                                    </m:sub>
                                  </m:sSub>
                                </m:e>
                              </m:d>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num>
                            <m:den>
                              <m:sSub>
                                <m:sSubPr>
                                  <m:ctrlPr>
                                    <a:rPr lang="en-US" altLang="zh-CN" sz="2800" i="1" smtClean="0">
                                      <a:solidFill>
                                        <a:srgbClr val="FF0000"/>
                                      </a:solidFill>
                                      <a:latin typeface="Cambria Math" panose="02040503050406030204" pitchFamily="18" charset="0"/>
                                    </a:rPr>
                                  </m:ctrlPr>
                                </m:sSubPr>
                                <m:e>
                                  <m:r>
                                    <a:rPr lang="zh-CN" altLang="en-US" sz="2800" i="1" smtClean="0">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𝑀</m:t>
                                  </m:r>
                                </m:sub>
                              </m:sSub>
                            </m:den>
                          </m:f>
                        </m:e>
                      </m:d>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𝑝</m:t>
                          </m:r>
                        </m:sub>
                      </m:sSub>
                    </m:oMath>
                  </m:oMathPara>
                </a14:m>
                <a:endParaRPr lang="en-US" altLang="zh-CN" sz="2800" dirty="0">
                  <a:solidFill>
                    <a:srgbClr val="FF0000"/>
                  </a:solidFill>
                </a:endParaRPr>
              </a:p>
              <a:p>
                <a:endParaRPr lang="en-US" altLang="zh-CN" sz="1400" dirty="0"/>
              </a:p>
              <a:p>
                <a14:m>
                  <m:oMath xmlns:m="http://schemas.openxmlformats.org/officeDocument/2006/math">
                    <m:r>
                      <a:rPr lang="zh-CN" altLang="en-US" sz="2800" i="1" dirty="0">
                        <a:solidFill>
                          <a:schemeClr val="tx1"/>
                        </a:solidFill>
                        <a:latin typeface="Cambria Math" panose="02040503050406030204" pitchFamily="18" charset="0"/>
                      </a:rPr>
                      <m:t>无风险</m:t>
                    </m:r>
                    <m:r>
                      <a:rPr lang="zh-CN" altLang="en-US" sz="2800" i="1" dirty="0" smtClean="0">
                        <a:latin typeface="Cambria Math" panose="02040503050406030204" pitchFamily="18" charset="0"/>
                      </a:rPr>
                      <m:t>利率</m:t>
                    </m:r>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oMath>
                </a14:m>
                <a:r>
                  <a:rPr lang="zh-CN" altLang="en-US" sz="2800" dirty="0"/>
                  <a:t>是对人们推迟消费的补偿，也即货币的时间价值，</a:t>
                </a:r>
                <a14:m>
                  <m:oMath xmlns:m="http://schemas.openxmlformats.org/officeDocument/2006/math">
                    <m:r>
                      <a:rPr lang="zh-CN" altLang="en-US" sz="2800" i="1" dirty="0">
                        <a:solidFill>
                          <a:schemeClr val="tx1"/>
                        </a:solidFill>
                        <a:latin typeface="Cambria Math" panose="02040503050406030204" pitchFamily="18" charset="0"/>
                      </a:rPr>
                      <m:t>而</m:t>
                    </m:r>
                    <m:r>
                      <a:rPr lang="en-US" altLang="zh-CN" sz="2800" i="1" smtClean="0">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ea typeface="Cambria Math" panose="02040503050406030204" pitchFamily="18" charset="0"/>
                          </a:rPr>
                        </m:ctrlPr>
                      </m:fPr>
                      <m:num>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𝑀</m:t>
                                </m:r>
                              </m:sub>
                            </m:sSub>
                          </m:e>
                        </m:d>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num>
                      <m:den>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𝜎</m:t>
                            </m:r>
                          </m:e>
                          <m:sub>
                            <m:r>
                              <a:rPr lang="en-US" altLang="zh-CN" sz="2800" i="1">
                                <a:solidFill>
                                  <a:schemeClr val="tx1"/>
                                </a:solidFill>
                                <a:latin typeface="Cambria Math" panose="02040503050406030204" pitchFamily="18" charset="0"/>
                              </a:rPr>
                              <m:t>𝑀</m:t>
                            </m:r>
                          </m:sub>
                        </m:sSub>
                      </m:den>
                    </m:f>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𝜎</m:t>
                        </m:r>
                      </m:e>
                      <m:sub>
                        <m:r>
                          <a:rPr lang="en-US" altLang="zh-CN" sz="2800" i="1">
                            <a:solidFill>
                              <a:schemeClr val="tx1"/>
                            </a:solidFill>
                            <a:latin typeface="Cambria Math" panose="02040503050406030204" pitchFamily="18" charset="0"/>
                          </a:rPr>
                          <m:t>𝑝</m:t>
                        </m:r>
                      </m:sub>
                    </m:sSub>
                  </m:oMath>
                </a14:m>
                <a:r>
                  <a:rPr lang="zh-CN" altLang="en-US" sz="2800" dirty="0"/>
                  <a:t>则是对投资者承担风险</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𝑝</m:t>
                        </m:r>
                      </m:sub>
                    </m:sSub>
                  </m:oMath>
                </a14:m>
                <a:r>
                  <a:rPr lang="zh-CN" altLang="en-US" sz="2800" dirty="0"/>
                  <a:t>的补偿，也即风险溢价；</a:t>
                </a:r>
                <a14:m>
                  <m:oMath xmlns:m="http://schemas.openxmlformats.org/officeDocument/2006/math">
                    <m:r>
                      <a:rPr lang="zh-CN" altLang="en-US" sz="2800" i="1" dirty="0">
                        <a:latin typeface="Cambria Math" panose="02040503050406030204" pitchFamily="18" charset="0"/>
                        <a:ea typeface="Cambria Math" panose="02040503050406030204" pitchFamily="18" charset="0"/>
                      </a:rPr>
                      <m:t>而</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num>
                      <m:den>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den>
                    </m:f>
                  </m:oMath>
                </a14:m>
                <a:r>
                  <a:rPr lang="zh-CN" altLang="en-US" sz="2800" dirty="0"/>
                  <a:t>代表了对单位风险的补偿，被称为风险的价格。</a:t>
                </a:r>
              </a:p>
            </p:txBody>
          </p:sp>
        </mc:Choice>
        <mc:Fallback xmlns="">
          <p:sp>
            <p:nvSpPr>
              <p:cNvPr id="8" name="文本框 7">
                <a:extLst>
                  <a:ext uri="{FF2B5EF4-FFF2-40B4-BE49-F238E27FC236}">
                    <a16:creationId xmlns:a16="http://schemas.microsoft.com/office/drawing/2014/main" id="{EFC2E7F5-73A0-C86D-77AA-FDFBD1B4B68A}"/>
                  </a:ext>
                </a:extLst>
              </p:cNvPr>
              <p:cNvSpPr txBox="1">
                <a:spLocks noRot="1" noChangeAspect="1" noMove="1" noResize="1" noEditPoints="1" noAdjustHandles="1" noChangeArrowheads="1" noChangeShapeType="1" noTextEdit="1"/>
              </p:cNvSpPr>
              <p:nvPr/>
            </p:nvSpPr>
            <p:spPr>
              <a:xfrm>
                <a:off x="3225817" y="1766880"/>
                <a:ext cx="8721220" cy="3615798"/>
              </a:xfrm>
              <a:prstGeom prst="rect">
                <a:avLst/>
              </a:prstGeom>
              <a:blipFill>
                <a:blip r:embed="rId4"/>
                <a:stretch>
                  <a:fillRect l="-1398" r="-280" b="-37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5427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思考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7D9C1D76-DD1E-0D33-65EA-5F4554C2AF32}"/>
              </a:ext>
            </a:extLst>
          </p:cNvPr>
          <p:cNvSpPr txBox="1"/>
          <p:nvPr/>
        </p:nvSpPr>
        <p:spPr>
          <a:xfrm>
            <a:off x="2021542" y="2951947"/>
            <a:ext cx="8148917" cy="954107"/>
          </a:xfrm>
          <a:prstGeom prst="rect">
            <a:avLst/>
          </a:prstGeom>
          <a:noFill/>
        </p:spPr>
        <p:txBody>
          <a:bodyPr wrap="square" rtlCol="0">
            <a:spAutoFit/>
          </a:bodyPr>
          <a:lstStyle/>
          <a:p>
            <a:pPr algn="l"/>
            <a:r>
              <a:rPr lang="zh-CN" altLang="en-US" sz="2800" dirty="0"/>
              <a:t>如果人们更加偏好于即期消费，</a:t>
            </a:r>
            <a:r>
              <a:rPr lang="en-US" altLang="zh-CN" sz="2800" dirty="0"/>
              <a:t>CML</a:t>
            </a:r>
            <a:r>
              <a:rPr lang="zh-CN" altLang="en-US" sz="2800" dirty="0"/>
              <a:t>将会怎么变化？</a:t>
            </a:r>
            <a:endParaRPr lang="en-US" altLang="zh-CN" sz="2800" dirty="0"/>
          </a:p>
          <a:p>
            <a:pPr algn="l"/>
            <a:r>
              <a:rPr lang="zh-CN" altLang="en-US" sz="2800" dirty="0"/>
              <a:t>如果人们更加厌恶风险，</a:t>
            </a:r>
            <a:r>
              <a:rPr lang="en-US" altLang="zh-CN" sz="2800" dirty="0"/>
              <a:t>CML</a:t>
            </a:r>
            <a:r>
              <a:rPr lang="zh-CN" altLang="en-US" sz="2800" dirty="0"/>
              <a:t>将会怎么变化？</a:t>
            </a:r>
          </a:p>
        </p:txBody>
      </p:sp>
    </p:spTree>
    <p:extLst>
      <p:ext uri="{BB962C8B-B14F-4D97-AF65-F5344CB8AC3E}">
        <p14:creationId xmlns:p14="http://schemas.microsoft.com/office/powerpoint/2010/main" val="226397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398708" y="250621"/>
            <a:ext cx="82266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SML</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0D72132-C097-146E-FAD3-EA2275C597A9}"/>
              </a:ext>
            </a:extLst>
          </p:cNvPr>
          <p:cNvSpPr txBox="1"/>
          <p:nvPr/>
        </p:nvSpPr>
        <p:spPr>
          <a:xfrm>
            <a:off x="1810039" y="6084159"/>
            <a:ext cx="10335480" cy="523220"/>
          </a:xfrm>
          <a:prstGeom prst="rect">
            <a:avLst/>
          </a:prstGeom>
          <a:noFill/>
        </p:spPr>
        <p:txBody>
          <a:bodyPr wrap="square" rtlCol="0">
            <a:spAutoFit/>
          </a:bodyPr>
          <a:lstStyle/>
          <a:p>
            <a:pPr algn="l"/>
            <a:r>
              <a:rPr lang="en-US" altLang="zh-CN" sz="2800" dirty="0"/>
              <a:t>SML</a:t>
            </a:r>
            <a:r>
              <a:rPr lang="zh-CN" altLang="en-US" sz="2800" dirty="0"/>
              <a:t>描述的是</a:t>
            </a:r>
            <a:r>
              <a:rPr lang="zh-CN" altLang="en-US" sz="2800" b="1" dirty="0"/>
              <a:t>任意证券组合</a:t>
            </a:r>
            <a:r>
              <a:rPr lang="zh-CN" altLang="en-US" sz="2800" dirty="0"/>
              <a:t>的</a:t>
            </a:r>
            <a:r>
              <a:rPr lang="zh-CN" altLang="en-US" sz="2800" dirty="0">
                <a:solidFill>
                  <a:srgbClr val="FF0000"/>
                </a:solidFill>
              </a:rPr>
              <a:t>期望收益率</a:t>
            </a:r>
            <a:r>
              <a:rPr lang="zh-CN" altLang="en-US" sz="2800" dirty="0"/>
              <a:t>与其</a:t>
            </a:r>
            <a:r>
              <a:rPr lang="zh-CN" altLang="en-US" sz="2800" dirty="0">
                <a:solidFill>
                  <a:srgbClr val="FF0000"/>
                </a:solidFill>
              </a:rPr>
              <a:t>系统性风险</a:t>
            </a:r>
            <a:r>
              <a:rPr lang="zh-CN" altLang="en-US" sz="2800" dirty="0"/>
              <a:t>的关系。</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2724E50-13DA-31DC-CE05-CF88A6DC1419}"/>
                  </a:ext>
                </a:extLst>
              </p:cNvPr>
              <p:cNvSpPr txBox="1"/>
              <p:nvPr/>
            </p:nvSpPr>
            <p:spPr>
              <a:xfrm>
                <a:off x="3303494" y="1833916"/>
                <a:ext cx="8748255" cy="3190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𝑀</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𝜌</m:t>
                          </m:r>
                        </m:e>
                        <m:sub>
                          <m:r>
                            <a:rPr lang="en-US" altLang="zh-CN" sz="2800" i="1">
                              <a:latin typeface="Cambria Math" panose="02040503050406030204" pitchFamily="18" charset="0"/>
                            </a:rPr>
                            <m:t>1</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𝜎</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𝑛</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1</m:t>
                          </m:r>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𝑀</m:t>
                              </m:r>
                            </m:sub>
                          </m:sSub>
                        </m:e>
                      </m:nary>
                    </m:oMath>
                  </m:oMathPara>
                </a14:m>
                <a:endParaRPr lang="en-US" altLang="zh-CN" sz="2800" dirty="0"/>
              </a:p>
              <a:p>
                <a:endParaRPr lang="en-US" altLang="zh-CN" sz="1400" dirty="0"/>
              </a:p>
              <a:p>
                <a:r>
                  <a:rPr lang="zh-CN" altLang="en-US" sz="2800" dirty="0"/>
                  <a:t>因此将证券</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对市场组合方差的</a:t>
                </a:r>
                <a:r>
                  <a:rPr lang="zh-CN" altLang="en-US" sz="2800" b="1" dirty="0"/>
                  <a:t>贡献率</a:t>
                </a:r>
                <a:r>
                  <a:rPr lang="zh-CN" altLang="en-US" sz="2800" dirty="0"/>
                  <a:t>定义为：</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smtClean="0">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𝑖</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𝑖𝑀</m:t>
                            </m:r>
                          </m:sub>
                        </m:sSub>
                      </m:num>
                      <m:den>
                        <m:sSubSup>
                          <m:sSubSupPr>
                            <m:ctrlPr>
                              <a:rPr lang="en-US" altLang="zh-CN"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𝑀</m:t>
                            </m:r>
                          </m:sub>
                          <m:sup>
                            <m:r>
                              <a:rPr lang="en-US" altLang="zh-CN" sz="2800" i="1">
                                <a:solidFill>
                                  <a:srgbClr val="FF0000"/>
                                </a:solidFill>
                                <a:latin typeface="Cambria Math" panose="02040503050406030204" pitchFamily="18" charset="0"/>
                              </a:rPr>
                              <m:t>2</m:t>
                            </m:r>
                          </m:sup>
                        </m:sSubSup>
                      </m:den>
                    </m:f>
                  </m:oMath>
                </a14:m>
                <a:endParaRPr lang="en-US" altLang="zh-CN" sz="2800" b="0" dirty="0">
                  <a:solidFill>
                    <a:srgbClr val="FF0000"/>
                  </a:solidFill>
                </a:endParaRPr>
              </a:p>
              <a:p>
                <a:endParaRPr lang="en-US" altLang="zh-CN" sz="1400" dirty="0"/>
              </a:p>
              <a:p>
                <a:r>
                  <a:rPr lang="en-US" altLang="zh-CN" sz="2800" dirty="0"/>
                  <a:t>SML</a:t>
                </a:r>
                <a:r>
                  <a:rPr lang="zh-CN" altLang="en-US" sz="2800" dirty="0"/>
                  <a:t>：</a:t>
                </a:r>
                <a14:m>
                  <m:oMath xmlns:m="http://schemas.openxmlformats.org/officeDocument/2006/math">
                    <m:r>
                      <a:rPr lang="en-US" altLang="zh-CN" sz="2800" b="0" i="1" dirty="0" smtClean="0">
                        <a:latin typeface="Cambria Math" panose="02040503050406030204" pitchFamily="18" charset="0"/>
                      </a:rPr>
                      <m:t>𝐸</m:t>
                    </m:r>
                    <m:d>
                      <m:dPr>
                        <m:ctrlPr>
                          <a:rPr lang="en-US" altLang="zh-CN" sz="2800" b="0" i="1" dirty="0" smtClean="0">
                            <a:latin typeface="Cambria Math" panose="02040503050406030204" pitchFamily="18" charset="0"/>
                          </a:rPr>
                        </m:ctrlPr>
                      </m:dPr>
                      <m:e>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𝑟</m:t>
                            </m:r>
                          </m:e>
                          <m:sub>
                            <m:r>
                              <a:rPr lang="en-US" altLang="zh-CN" sz="2800" b="0" i="1" dirty="0" smtClean="0">
                                <a:latin typeface="Cambria Math" panose="02040503050406030204" pitchFamily="18" charset="0"/>
                              </a:rPr>
                              <m:t>𝑖</m:t>
                            </m:r>
                          </m:sub>
                        </m:sSub>
                      </m:e>
                    </m:d>
                    <m:r>
                      <a:rPr lang="en-US" altLang="zh-CN" sz="2800" b="0" i="0"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𝑓</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zh-CN" altLang="en-US" sz="2800" i="1" dirty="0" smtClean="0">
                            <a:latin typeface="Cambria Math" panose="02040503050406030204" pitchFamily="18" charset="0"/>
                          </a:rPr>
                          <m:t>𝛽</m:t>
                        </m:r>
                      </m:e>
                      <m:sub>
                        <m:r>
                          <a:rPr lang="en-US" altLang="zh-CN" sz="2800" i="1" dirty="0">
                            <a:latin typeface="Cambria Math" panose="02040503050406030204" pitchFamily="18" charset="0"/>
                          </a:rPr>
                          <m:t>𝑖</m:t>
                        </m:r>
                      </m:sub>
                    </m:sSub>
                    <m:d>
                      <m:dPr>
                        <m:ctrlPr>
                          <a:rPr lang="en-US" altLang="zh-CN" sz="2800" b="0" i="1" dirty="0" smtClean="0">
                            <a:latin typeface="Cambria Math" panose="02040503050406030204" pitchFamily="18" charset="0"/>
                          </a:rPr>
                        </m:ctrlPr>
                      </m:dPr>
                      <m:e>
                        <m:r>
                          <a:rPr lang="en-US" altLang="zh-CN" sz="2800" i="1" dirty="0">
                            <a:latin typeface="Cambria Math" panose="02040503050406030204" pitchFamily="18" charset="0"/>
                          </a:rPr>
                          <m:t>𝐸</m:t>
                        </m:r>
                        <m:d>
                          <m:dPr>
                            <m:ctrlPr>
                              <a:rPr lang="en-US" altLang="zh-CN" sz="2800" i="1" dirty="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𝑀</m:t>
                                </m:r>
                              </m:sub>
                            </m:sSub>
                          </m:e>
                        </m:d>
                        <m:r>
                          <m:rPr>
                            <m:nor/>
                          </m:rPr>
                          <a:rPr lang="en-US" altLang="zh-CN" sz="2800" dirty="0"/>
                          <m:t>− </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i="1" dirty="0">
                                <a:latin typeface="Cambria Math" panose="02040503050406030204" pitchFamily="18" charset="0"/>
                              </a:rPr>
                              <m:t>𝑓</m:t>
                            </m:r>
                          </m:sub>
                        </m:sSub>
                      </m:e>
                    </m:d>
                  </m:oMath>
                </a14:m>
                <a:endParaRPr lang="en-US" altLang="zh-CN" sz="2800" dirty="0"/>
              </a:p>
            </p:txBody>
          </p:sp>
        </mc:Choice>
        <mc:Fallback xmlns="">
          <p:sp>
            <p:nvSpPr>
              <p:cNvPr id="3" name="文本框 2">
                <a:extLst>
                  <a:ext uri="{FF2B5EF4-FFF2-40B4-BE49-F238E27FC236}">
                    <a16:creationId xmlns:a16="http://schemas.microsoft.com/office/drawing/2014/main" id="{32724E50-13DA-31DC-CE05-CF88A6DC1419}"/>
                  </a:ext>
                </a:extLst>
              </p:cNvPr>
              <p:cNvSpPr txBox="1">
                <a:spLocks noRot="1" noChangeAspect="1" noMove="1" noResize="1" noEditPoints="1" noAdjustHandles="1" noChangeArrowheads="1" noChangeShapeType="1" noTextEdit="1"/>
              </p:cNvSpPr>
              <p:nvPr/>
            </p:nvSpPr>
            <p:spPr>
              <a:xfrm>
                <a:off x="3303494" y="1833916"/>
                <a:ext cx="8748255" cy="3190169"/>
              </a:xfrm>
              <a:prstGeom prst="rect">
                <a:avLst/>
              </a:prstGeom>
              <a:blipFill>
                <a:blip r:embed="rId3"/>
                <a:stretch>
                  <a:fillRect l="-2509" b="-47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5145873-1BE4-AE6E-1533-613E43679274}"/>
              </a:ext>
            </a:extLst>
          </p:cNvPr>
          <p:cNvPicPr>
            <a:picLocks noChangeAspect="1"/>
          </p:cNvPicPr>
          <p:nvPr/>
        </p:nvPicPr>
        <p:blipFill>
          <a:blip r:embed="rId4"/>
          <a:stretch>
            <a:fillRect/>
          </a:stretch>
        </p:blipFill>
        <p:spPr>
          <a:xfrm>
            <a:off x="62753" y="2158670"/>
            <a:ext cx="3074852" cy="2540661"/>
          </a:xfrm>
          <a:prstGeom prst="rect">
            <a:avLst/>
          </a:prstGeom>
        </p:spPr>
      </p:pic>
    </p:spTree>
    <p:extLst>
      <p:ext uri="{BB962C8B-B14F-4D97-AF65-F5344CB8AC3E}">
        <p14:creationId xmlns:p14="http://schemas.microsoft.com/office/powerpoint/2010/main" val="2731866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的拓展</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C473F6A-35FE-8072-258B-02017EF57095}"/>
              </a:ext>
            </a:extLst>
          </p:cNvPr>
          <p:cNvSpPr txBox="1"/>
          <p:nvPr/>
        </p:nvSpPr>
        <p:spPr>
          <a:xfrm>
            <a:off x="484094" y="1443841"/>
            <a:ext cx="11223812" cy="3970318"/>
          </a:xfrm>
          <a:prstGeom prst="rect">
            <a:avLst/>
          </a:prstGeom>
          <a:noFill/>
        </p:spPr>
        <p:txBody>
          <a:bodyPr wrap="square">
            <a:spAutoFit/>
          </a:bodyPr>
          <a:lstStyle/>
          <a:p>
            <a:r>
              <a:rPr lang="zh-CN" altLang="en-US" sz="2800" dirty="0"/>
              <a:t>实际中</a:t>
            </a:r>
            <a:r>
              <a:rPr lang="en-US" altLang="zh-CN" sz="2800" dirty="0"/>
              <a:t>,</a:t>
            </a:r>
            <a:r>
              <a:rPr lang="zh-CN" altLang="en-US" sz="2800" dirty="0"/>
              <a:t>人们往往不能持有有效证券组合</a:t>
            </a:r>
            <a:r>
              <a:rPr lang="en-US" altLang="zh-CN" sz="2800" dirty="0"/>
              <a:t>,</a:t>
            </a:r>
            <a:r>
              <a:rPr lang="zh-CN" altLang="en-US" sz="2800" dirty="0"/>
              <a:t>主要有以下几个原因</a:t>
            </a:r>
            <a:r>
              <a:rPr lang="en-US" altLang="zh-CN" sz="2800" dirty="0"/>
              <a:t>:</a:t>
            </a:r>
          </a:p>
          <a:p>
            <a:r>
              <a:rPr lang="en-US" altLang="zh-CN" sz="2800" dirty="0"/>
              <a:t>(1)</a:t>
            </a:r>
            <a:r>
              <a:rPr lang="zh-CN" altLang="en-US" sz="2800" dirty="0"/>
              <a:t>不能无限制地卖空任何证券</a:t>
            </a:r>
            <a:r>
              <a:rPr lang="en-US" altLang="zh-CN" sz="2800" dirty="0"/>
              <a:t>,</a:t>
            </a:r>
            <a:r>
              <a:rPr lang="zh-CN" altLang="en-US" sz="2800" dirty="0"/>
              <a:t>或者不能无限制地以卖空收益进行投资</a:t>
            </a:r>
            <a:r>
              <a:rPr lang="en-US" altLang="zh-CN" sz="2800" dirty="0"/>
              <a:t>;</a:t>
            </a:r>
          </a:p>
          <a:p>
            <a:r>
              <a:rPr lang="en-US" altLang="zh-CN" sz="2800" dirty="0"/>
              <a:t>(2)</a:t>
            </a:r>
            <a:r>
              <a:rPr lang="zh-CN" altLang="en-US" sz="2800" dirty="0"/>
              <a:t>证券投资收益率不一定服从正态分布</a:t>
            </a:r>
            <a:r>
              <a:rPr lang="en-US" altLang="zh-CN" sz="2800" dirty="0"/>
              <a:t>,</a:t>
            </a:r>
            <a:r>
              <a:rPr lang="zh-CN" altLang="en-US" sz="2800" dirty="0"/>
              <a:t>故用马柯维茨均值方差模型求出的有效组合并不一定是真正的有效组合</a:t>
            </a:r>
            <a:r>
              <a:rPr lang="en-US" altLang="zh-CN" sz="2800" dirty="0"/>
              <a:t>;</a:t>
            </a:r>
          </a:p>
          <a:p>
            <a:r>
              <a:rPr lang="en-US" altLang="zh-CN" sz="2800" dirty="0"/>
              <a:t>(3)</a:t>
            </a:r>
            <a:r>
              <a:rPr lang="zh-CN" altLang="en-US" sz="2800" dirty="0"/>
              <a:t>在实际交易中</a:t>
            </a:r>
            <a:r>
              <a:rPr lang="en-US" altLang="zh-CN" sz="2800" dirty="0"/>
              <a:t>,</a:t>
            </a:r>
            <a:r>
              <a:rPr lang="zh-CN" altLang="en-US" sz="2800" dirty="0"/>
              <a:t>应当考虑交易成本和相关税收以后的净收益最大</a:t>
            </a:r>
            <a:r>
              <a:rPr lang="en-US" altLang="zh-CN" sz="2800" dirty="0"/>
              <a:t>,</a:t>
            </a:r>
            <a:r>
              <a:rPr lang="zh-CN" altLang="en-US" sz="2800" dirty="0"/>
              <a:t>而这些费用对不同投资者是不同的</a:t>
            </a:r>
            <a:r>
              <a:rPr lang="en-US" altLang="zh-CN" sz="2800" dirty="0"/>
              <a:t>,</a:t>
            </a:r>
            <a:r>
              <a:rPr lang="zh-CN" altLang="en-US" sz="2800" dirty="0"/>
              <a:t>因此他们所面对的是不同的有效边界</a:t>
            </a:r>
            <a:r>
              <a:rPr lang="en-US" altLang="zh-CN" sz="2800" dirty="0"/>
              <a:t>;</a:t>
            </a:r>
          </a:p>
          <a:p>
            <a:r>
              <a:rPr lang="en-US" altLang="zh-CN" sz="2800" dirty="0"/>
              <a:t>(4)</a:t>
            </a:r>
            <a:r>
              <a:rPr lang="zh-CN" altLang="en-US" sz="2800" dirty="0"/>
              <a:t>投资者可能拥有不可分的资本资产</a:t>
            </a:r>
            <a:r>
              <a:rPr lang="en-US" altLang="zh-CN" sz="2800" dirty="0"/>
              <a:t>;</a:t>
            </a:r>
          </a:p>
          <a:p>
            <a:r>
              <a:rPr lang="en-US" altLang="zh-CN" sz="2800" dirty="0"/>
              <a:t>(5)</a:t>
            </a:r>
            <a:r>
              <a:rPr lang="zh-CN" altLang="en-US" sz="2800" dirty="0"/>
              <a:t>在实际操作时</a:t>
            </a:r>
            <a:r>
              <a:rPr lang="en-US" altLang="zh-CN" sz="2800" dirty="0"/>
              <a:t>,</a:t>
            </a:r>
            <a:r>
              <a:rPr lang="zh-CN" altLang="en-US" sz="2800" dirty="0"/>
              <a:t>投资者往往根据自己对某些资产的熟悉程度或投资者的心理态势进行投资</a:t>
            </a:r>
            <a:r>
              <a:rPr lang="en-US" altLang="zh-CN" sz="2800" dirty="0"/>
              <a:t>,</a:t>
            </a:r>
            <a:r>
              <a:rPr lang="zh-CN" altLang="en-US" sz="2800" dirty="0"/>
              <a:t>而较少涉足不熟悉的证券等。</a:t>
            </a:r>
          </a:p>
        </p:txBody>
      </p:sp>
      <p:sp>
        <p:nvSpPr>
          <p:cNvPr id="3" name="文本框 2">
            <a:extLst>
              <a:ext uri="{FF2B5EF4-FFF2-40B4-BE49-F238E27FC236}">
                <a16:creationId xmlns:a16="http://schemas.microsoft.com/office/drawing/2014/main" id="{349DF31B-684F-C1E5-17E9-610945461323}"/>
              </a:ext>
            </a:extLst>
          </p:cNvPr>
          <p:cNvSpPr txBox="1"/>
          <p:nvPr/>
        </p:nvSpPr>
        <p:spPr>
          <a:xfrm>
            <a:off x="3379695" y="5810139"/>
            <a:ext cx="8812305" cy="830997"/>
          </a:xfrm>
          <a:prstGeom prst="rect">
            <a:avLst/>
          </a:prstGeom>
          <a:noFill/>
        </p:spPr>
        <p:txBody>
          <a:bodyPr wrap="square" rtlCol="0">
            <a:spAutoFit/>
          </a:bodyPr>
          <a:lstStyle/>
          <a:p>
            <a:pPr algn="l"/>
            <a:r>
              <a:rPr lang="zh-CN" altLang="en-US" sz="2400" dirty="0"/>
              <a:t>注：有税收情况下的</a:t>
            </a:r>
            <a:r>
              <a:rPr lang="en-US" altLang="zh-CN" sz="2400" dirty="0"/>
              <a:t>CAPM</a:t>
            </a:r>
            <a:r>
              <a:rPr lang="zh-CN" altLang="en-US" sz="2400" dirty="0"/>
              <a:t>，消费导向</a:t>
            </a:r>
            <a:r>
              <a:rPr lang="en-US" altLang="zh-CN" sz="2400" dirty="0"/>
              <a:t>CAPM</a:t>
            </a:r>
            <a:r>
              <a:rPr lang="zh-CN" altLang="en-US" sz="2400" dirty="0"/>
              <a:t>，</a:t>
            </a:r>
            <a:r>
              <a:rPr lang="en-US" altLang="zh-CN" sz="2400" dirty="0"/>
              <a:t>ICAPM</a:t>
            </a:r>
            <a:r>
              <a:rPr lang="zh-CN" altLang="en-US" sz="2400" dirty="0"/>
              <a:t>，流动性调整的</a:t>
            </a:r>
            <a:r>
              <a:rPr lang="en-US" altLang="zh-CN" sz="2400" dirty="0"/>
              <a:t>CAPM</a:t>
            </a:r>
            <a:r>
              <a:rPr lang="zh-CN" altLang="en-US" sz="2400" dirty="0"/>
              <a:t>等了解，最好稍微了解其中一个以便于论述题举反例。</a:t>
            </a:r>
          </a:p>
        </p:txBody>
      </p:sp>
    </p:spTree>
    <p:extLst>
      <p:ext uri="{BB962C8B-B14F-4D97-AF65-F5344CB8AC3E}">
        <p14:creationId xmlns:p14="http://schemas.microsoft.com/office/powerpoint/2010/main" val="170700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54676" y="250621"/>
            <a:ext cx="1710726"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用途</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74260BC-800C-1C33-012D-6A2EEA0CE94A}"/>
                  </a:ext>
                </a:extLst>
              </p:cNvPr>
              <p:cNvSpPr txBox="1"/>
              <p:nvPr/>
            </p:nvSpPr>
            <p:spPr>
              <a:xfrm>
                <a:off x="255494" y="2305616"/>
                <a:ext cx="11681012" cy="2246769"/>
              </a:xfrm>
              <a:prstGeom prst="rect">
                <a:avLst/>
              </a:prstGeom>
              <a:noFill/>
            </p:spPr>
            <p:txBody>
              <a:bodyPr wrap="square">
                <a:spAutoFit/>
              </a:bodyPr>
              <a:lstStyle/>
              <a:p>
                <a:r>
                  <a:rPr lang="en-US" altLang="zh-CN" sz="2800" dirty="0"/>
                  <a:t>CAPM</a:t>
                </a:r>
                <a:r>
                  <a:rPr lang="zh-CN" altLang="en-US" sz="2800" dirty="0"/>
                  <a:t>用途：</a:t>
                </a:r>
                <a:endParaRPr lang="en-US" altLang="zh-CN" sz="2800" dirty="0"/>
              </a:p>
              <a:p>
                <a:r>
                  <a:rPr lang="zh-CN" altLang="en-US" sz="2800" dirty="0"/>
                  <a:t>①</a:t>
                </a:r>
                <a:r>
                  <a:rPr lang="en-US" altLang="zh-CN" sz="2800" dirty="0"/>
                  <a:t> CAPM</a:t>
                </a:r>
                <a:r>
                  <a:rPr lang="zh-CN" altLang="en-US" sz="2800" dirty="0"/>
                  <a:t>模型是</a:t>
                </a:r>
                <a:r>
                  <a:rPr lang="en-US" altLang="zh-CN" sz="2800" dirty="0"/>
                  <a:t>ICAPM </a:t>
                </a:r>
                <a:r>
                  <a:rPr lang="zh-CN" altLang="en-US" sz="2800" dirty="0"/>
                  <a:t>等一系列衍生模型的基础；</a:t>
                </a:r>
                <a:endParaRPr lang="en-US" altLang="zh-CN" sz="2800" dirty="0"/>
              </a:p>
              <a:p>
                <a:r>
                  <a:rPr lang="zh-CN" altLang="en-US" sz="2800" dirty="0"/>
                  <a:t>②通过</a:t>
                </a:r>
                <a:r>
                  <a:rPr lang="en-US" altLang="zh-CN" sz="2800" dirty="0"/>
                  <a:t>CAPM</a:t>
                </a:r>
                <a:r>
                  <a:rPr lang="zh-CN" altLang="en-US" sz="2800" dirty="0"/>
                  <a:t>计算出詹森</a:t>
                </a:r>
                <a14:m>
                  <m:oMath xmlns:m="http://schemas.openxmlformats.org/officeDocument/2006/math">
                    <m:r>
                      <a:rPr lang="zh-CN" altLang="en-US" sz="2800" i="1" dirty="0" smtClean="0">
                        <a:latin typeface="Cambria Math" panose="02040503050406030204" pitchFamily="18" charset="0"/>
                      </a:rPr>
                      <m:t>𝛼</m:t>
                    </m:r>
                  </m:oMath>
                </a14:m>
                <a:r>
                  <a:rPr lang="zh-CN" altLang="en-US" sz="2800" dirty="0"/>
                  <a:t>、夏普比率、特雷纳指数等指标：判断证券是低估还是高估，有助于做出投资决策；评价基金经理业绩；</a:t>
                </a:r>
                <a:endParaRPr lang="en-US" altLang="zh-CN" sz="2800" dirty="0"/>
              </a:p>
              <a:p>
                <a:r>
                  <a:rPr lang="zh-CN" altLang="en-US" sz="2800" dirty="0"/>
                  <a:t>③计算资本成本，确定某种资产的折现率</a:t>
                </a:r>
              </a:p>
            </p:txBody>
          </p:sp>
        </mc:Choice>
        <mc:Fallback xmlns="">
          <p:sp>
            <p:nvSpPr>
              <p:cNvPr id="5" name="文本框 4">
                <a:extLst>
                  <a:ext uri="{FF2B5EF4-FFF2-40B4-BE49-F238E27FC236}">
                    <a16:creationId xmlns:a16="http://schemas.microsoft.com/office/drawing/2014/main" id="{674260BC-800C-1C33-012D-6A2EEA0CE94A}"/>
                  </a:ext>
                </a:extLst>
              </p:cNvPr>
              <p:cNvSpPr txBox="1">
                <a:spLocks noRot="1" noChangeAspect="1" noMove="1" noResize="1" noEditPoints="1" noAdjustHandles="1" noChangeArrowheads="1" noChangeShapeType="1" noTextEdit="1"/>
              </p:cNvSpPr>
              <p:nvPr/>
            </p:nvSpPr>
            <p:spPr>
              <a:xfrm>
                <a:off x="255494" y="2305616"/>
                <a:ext cx="11681012" cy="2246769"/>
              </a:xfrm>
              <a:prstGeom prst="rect">
                <a:avLst/>
              </a:prstGeom>
              <a:blipFill>
                <a:blip r:embed="rId3"/>
                <a:stretch>
                  <a:fillRect l="-1096" t="-2981" r="-731" b="-6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269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特征线模型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EB3AA73-CCC7-2B85-DCF0-F65459FDD48E}"/>
                  </a:ext>
                </a:extLst>
              </p:cNvPr>
              <p:cNvSpPr txBox="1"/>
              <p:nvPr/>
            </p:nvSpPr>
            <p:spPr>
              <a:xfrm>
                <a:off x="915255" y="1636843"/>
                <a:ext cx="10361491" cy="3584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特征线</m:t>
                      </m:r>
                      <m:r>
                        <a:rPr lang="zh-CN" altLang="en-US" sz="2800" i="1">
                          <a:latin typeface="Cambria Math" panose="02040503050406030204" pitchFamily="18" charset="0"/>
                        </a:rPr>
                        <m:t>方程</m:t>
                      </m:r>
                      <m:r>
                        <a:rPr lang="zh-CN" altLang="en-US" sz="280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m:t>
                          </m:r>
                        </m:sub>
                      </m:sSub>
                    </m:oMath>
                  </m:oMathPara>
                </a14:m>
                <a:endParaRPr lang="en-US" altLang="zh-CN" sz="2800" dirty="0"/>
              </a:p>
              <a:p>
                <a:endParaRPr lang="en-US" altLang="zh-CN" sz="1400" dirty="0"/>
              </a:p>
              <a:p>
                <a:pPr/>
                <a14:m>
                  <m:oMathPara xmlns:m="http://schemas.openxmlformats.org/officeDocument/2006/math">
                    <m:oMathParaPr>
                      <m:jc m:val="centerGroup"/>
                    </m:oMathParaPr>
                    <m:oMath xmlns:m="http://schemas.openxmlformats.org/officeDocument/2006/math">
                      <m:r>
                        <a:rPr lang="zh-CN" altLang="en-US" sz="2800" b="0" i="1" dirty="0">
                          <a:latin typeface="Cambria Math" panose="02040503050406030204" pitchFamily="18" charset="0"/>
                        </a:rPr>
                        <m:t>其中</m:t>
                      </m:r>
                      <m:r>
                        <a:rPr lang="zh-CN" altLang="en-US" sz="2800" i="1" dirty="0"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=0</m:t>
                      </m:r>
                    </m:oMath>
                  </m:oMathPara>
                </a14:m>
                <a:endParaRPr lang="en-US" altLang="zh-CN" sz="2800" dirty="0"/>
              </a:p>
              <a:p>
                <a:endParaRPr lang="en-US" altLang="zh-CN" sz="1400" dirty="0"/>
              </a:p>
              <a:p>
                <a:r>
                  <a:rPr lang="zh-CN" altLang="en-US" sz="2800" dirty="0"/>
                  <a:t>对于不同的证券</a:t>
                </a:r>
                <a14:m>
                  <m:oMath xmlns:m="http://schemas.openxmlformats.org/officeDocument/2006/math">
                    <m:r>
                      <a:rPr lang="en-US" altLang="zh-CN" sz="280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𝑗</m:t>
                    </m:r>
                  </m:oMath>
                </a14:m>
                <a:r>
                  <a:rPr lang="zh-CN" altLang="en-US" sz="2800" dirty="0"/>
                  <a:t>，其残差一定不相关，即</a:t>
                </a:r>
                <a14:m>
                  <m:oMath xmlns:m="http://schemas.openxmlformats.org/officeDocument/2006/math">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b="0" i="1" smtClean="0">
                                <a:latin typeface="Cambria Math" panose="02040503050406030204" pitchFamily="18" charset="0"/>
                              </a:rPr>
                              <m:t>𝑗</m:t>
                            </m:r>
                          </m:sub>
                        </m:sSub>
                      </m:e>
                    </m:d>
                    <m:r>
                      <a:rPr lang="en-US" altLang="zh-CN" sz="2800" i="1">
                        <a:latin typeface="Cambria Math" panose="02040503050406030204" pitchFamily="18" charset="0"/>
                      </a:rPr>
                      <m:t>=0</m:t>
                    </m:r>
                  </m:oMath>
                </a14:m>
                <a:endParaRPr lang="en-US" altLang="zh-CN" sz="2800" dirty="0"/>
              </a:p>
              <a:p>
                <a:endParaRPr lang="en-US" altLang="zh-CN" sz="1400" dirty="0"/>
              </a:p>
              <a:p>
                <a14:m>
                  <m:oMath xmlns:m="http://schemas.openxmlformats.org/officeDocument/2006/math">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𝑀</m:t>
                        </m:r>
                      </m:sub>
                      <m:sup>
                        <m:r>
                          <a:rPr lang="en-US" altLang="zh-CN" sz="2800" b="0" i="1" smtClean="0">
                            <a:latin typeface="Cambria Math" panose="02040503050406030204" pitchFamily="18" charset="0"/>
                          </a:rPr>
                          <m:t>2</m:t>
                        </m:r>
                      </m:sup>
                    </m:sSubSup>
                  </m:oMath>
                </a14:m>
                <a:r>
                  <a:rPr lang="zh-CN" altLang="en-US" sz="2800" dirty="0"/>
                  <a:t>，即</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num>
                      <m:den>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den>
                    </m:f>
                  </m:oMath>
                </a14:m>
                <a:endParaRPr lang="en-US" altLang="zh-CN" sz="2800" dirty="0"/>
              </a:p>
              <a:p>
                <a:endParaRPr lang="en-US" altLang="zh-CN" sz="2800" dirty="0"/>
              </a:p>
              <a:p>
                <a:r>
                  <a:rPr lang="zh-CN" altLang="en-US" sz="2800" dirty="0"/>
                  <a:t>两边同时求期望：</a:t>
                </a:r>
                <a:r>
                  <a:rPr lang="en-US" altLang="zh-CN" sz="2800" b="0" dirty="0"/>
                  <a:t> </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oMath>
                </a14:m>
                <a:endParaRPr lang="en-US" altLang="zh-CN" sz="2800" dirty="0"/>
              </a:p>
            </p:txBody>
          </p:sp>
        </mc:Choice>
        <mc:Fallback xmlns="">
          <p:sp>
            <p:nvSpPr>
              <p:cNvPr id="2" name="文本框 1">
                <a:extLst>
                  <a:ext uri="{FF2B5EF4-FFF2-40B4-BE49-F238E27FC236}">
                    <a16:creationId xmlns:a16="http://schemas.microsoft.com/office/drawing/2014/main" id="{0EB3AA73-CCC7-2B85-DCF0-F65459FDD48E}"/>
                  </a:ext>
                </a:extLst>
              </p:cNvPr>
              <p:cNvSpPr txBox="1">
                <a:spLocks noRot="1" noChangeAspect="1" noMove="1" noResize="1" noEditPoints="1" noAdjustHandles="1" noChangeArrowheads="1" noChangeShapeType="1" noTextEdit="1"/>
              </p:cNvSpPr>
              <p:nvPr/>
            </p:nvSpPr>
            <p:spPr>
              <a:xfrm>
                <a:off x="915255" y="1636843"/>
                <a:ext cx="10361491" cy="3584315"/>
              </a:xfrm>
              <a:prstGeom prst="rect">
                <a:avLst/>
              </a:prstGeom>
              <a:blipFill>
                <a:blip r:embed="rId3"/>
                <a:stretch>
                  <a:fillRect l="-2059" b="-5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2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3804218" cy="687948"/>
            <a:chOff x="3993858" y="1478759"/>
            <a:chExt cx="380421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债券定价分析</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2829592" cy="687948"/>
            <a:chOff x="3993858" y="1478759"/>
            <a:chExt cx="2829592"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41570"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lang="en-US" altLang="zh-CN" sz="3600" kern="0" dirty="0">
                  <a:latin typeface="字魂35号-经典雅黑" panose="02000000000000000000" pitchFamily="2" charset="-122"/>
                  <a:ea typeface="字魂35号-经典雅黑" panose="02000000000000000000" pitchFamily="2" charset="-122"/>
                </a:rPr>
                <a:t>APT</a:t>
              </a:r>
              <a:r>
                <a:rPr lang="zh-CN" altLang="en-US" sz="3600" kern="0" dirty="0">
                  <a:latin typeface="字魂35号-经典雅黑" panose="02000000000000000000" pitchFamily="2" charset="-122"/>
                  <a:ea typeface="字魂35号-经典雅黑" panose="02000000000000000000" pitchFamily="2" charset="-122"/>
                </a:rPr>
                <a:t>理论</a:t>
              </a:r>
              <a:endPar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3324921" cy="687948"/>
            <a:chOff x="3993858" y="1478759"/>
            <a:chExt cx="3324921"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2536899"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lang="en-US" altLang="zh-CN" sz="3600" kern="0" dirty="0">
                  <a:latin typeface="字魂35号-经典雅黑" panose="02000000000000000000" pitchFamily="2" charset="-122"/>
                  <a:ea typeface="字魂35号-经典雅黑" panose="02000000000000000000" pitchFamily="2" charset="-122"/>
                </a:rPr>
                <a:t>CAPM</a:t>
              </a:r>
              <a:r>
                <a:rPr lang="zh-CN" altLang="en-US" sz="3600" kern="0" dirty="0">
                  <a:latin typeface="字魂35号-经典雅黑" panose="02000000000000000000" pitchFamily="2" charset="-122"/>
                  <a:ea typeface="字魂35号-经典雅黑" panose="02000000000000000000" pitchFamily="2" charset="-122"/>
                </a:rPr>
                <a:t>模型</a:t>
              </a:r>
              <a:endPar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7A491223-2EB6-44A2-2BB7-A5DBB8B9C297}"/>
              </a:ext>
            </a:extLst>
          </p:cNvPr>
          <p:cNvGrpSpPr/>
          <p:nvPr/>
        </p:nvGrpSpPr>
        <p:grpSpPr>
          <a:xfrm>
            <a:off x="3984059" y="5532406"/>
            <a:ext cx="1957559" cy="687948"/>
            <a:chOff x="3993858" y="1478759"/>
            <a:chExt cx="1957559" cy="687948"/>
          </a:xfrm>
        </p:grpSpPr>
        <p:sp>
          <p:nvSpPr>
            <p:cNvPr id="20" name="TextBox 7">
              <a:extLst>
                <a:ext uri="{FF2B5EF4-FFF2-40B4-BE49-F238E27FC236}">
                  <a16:creationId xmlns:a16="http://schemas.microsoft.com/office/drawing/2014/main" id="{4EB5E1B9-5B8A-7267-A29D-8685C27F361D}"/>
                </a:ext>
              </a:extLst>
            </p:cNvPr>
            <p:cNvSpPr txBox="1"/>
            <p:nvPr/>
          </p:nvSpPr>
          <p:spPr bwMode="auto">
            <a:xfrm>
              <a:off x="4781880" y="1478759"/>
              <a:ext cx="116953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附录</a:t>
              </a:r>
            </a:p>
          </p:txBody>
        </p:sp>
        <p:sp>
          <p:nvSpPr>
            <p:cNvPr id="21" name="TextBox 15">
              <a:extLst>
                <a:ext uri="{FF2B5EF4-FFF2-40B4-BE49-F238E27FC236}">
                  <a16:creationId xmlns:a16="http://schemas.microsoft.com/office/drawing/2014/main" id="{40ABFD58-1FDE-55FB-48D0-3C6654D52D5A}"/>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风险的分解</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C7B706A-4DCD-BD76-B475-9C2A1D268318}"/>
                  </a:ext>
                </a:extLst>
              </p:cNvPr>
              <p:cNvSpPr txBox="1"/>
              <p:nvPr/>
            </p:nvSpPr>
            <p:spPr>
              <a:xfrm>
                <a:off x="673330" y="2247715"/>
                <a:ext cx="10845341" cy="2362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特征线</m:t>
                      </m:r>
                      <m:r>
                        <a:rPr lang="zh-CN" altLang="en-US" sz="2800" i="1">
                          <a:latin typeface="Cambria Math" panose="02040503050406030204" pitchFamily="18" charset="0"/>
                        </a:rPr>
                        <m:t>方程</m:t>
                      </m:r>
                      <m:r>
                        <a:rPr lang="zh-CN" altLang="en-US" sz="280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m:t>
                          </m:r>
                        </m:sub>
                      </m:sSub>
                    </m:oMath>
                  </m:oMathPara>
                </a14:m>
                <a:endParaRPr lang="en-US" altLang="zh-CN" sz="2800" dirty="0"/>
              </a:p>
              <a:p>
                <a:endParaRPr lang="en-US" altLang="zh-CN" sz="2800" dirty="0"/>
              </a:p>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i="1">
                              <a:latin typeface="Cambria Math" panose="02040503050406030204" pitchFamily="18" charset="0"/>
                            </a:rPr>
                            <m:t>𝑏</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oMath>
                  </m:oMathPara>
                </a14:m>
                <a:endParaRPr lang="en-US" altLang="zh-CN" sz="2800" dirty="0"/>
              </a:p>
              <a:p>
                <a:endParaRPr lang="en-US" altLang="zh-CN" sz="2800" dirty="0"/>
              </a:p>
              <a:p>
                <a14:m>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oMath>
                </a14:m>
                <a:r>
                  <a:rPr lang="zh-CN" altLang="en-US" sz="2800" dirty="0"/>
                  <a:t>为证券的总风险，</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oMath>
                </a14:m>
                <a:r>
                  <a:rPr lang="zh-CN" altLang="en-US" sz="2800" dirty="0"/>
                  <a:t>为系统性风险，</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oMath>
                </a14:m>
                <a:r>
                  <a:rPr lang="zh-CN" altLang="en-US" sz="2800" dirty="0"/>
                  <a:t>为非系统性风险</a:t>
                </a:r>
              </a:p>
            </p:txBody>
          </p:sp>
        </mc:Choice>
        <mc:Fallback xmlns="">
          <p:sp>
            <p:nvSpPr>
              <p:cNvPr id="2" name="文本框 1">
                <a:extLst>
                  <a:ext uri="{FF2B5EF4-FFF2-40B4-BE49-F238E27FC236}">
                    <a16:creationId xmlns:a16="http://schemas.microsoft.com/office/drawing/2014/main" id="{3C7B706A-4DCD-BD76-B475-9C2A1D268318}"/>
                  </a:ext>
                </a:extLst>
              </p:cNvPr>
              <p:cNvSpPr txBox="1">
                <a:spLocks noRot="1" noChangeAspect="1" noMove="1" noResize="1" noEditPoints="1" noAdjustHandles="1" noChangeArrowheads="1" noChangeShapeType="1" noTextEdit="1"/>
              </p:cNvSpPr>
              <p:nvPr/>
            </p:nvSpPr>
            <p:spPr>
              <a:xfrm>
                <a:off x="673330" y="2247715"/>
                <a:ext cx="10845341" cy="2362570"/>
              </a:xfrm>
              <a:prstGeom prst="rect">
                <a:avLst/>
              </a:prstGeom>
              <a:blipFill>
                <a:blip r:embed="rId3"/>
                <a:stretch>
                  <a:fillRect b="-49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720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有效、无效组合比较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19121769-7A6F-2C9F-109E-0A47778CC547}"/>
              </a:ext>
            </a:extLst>
          </p:cNvPr>
          <p:cNvPicPr>
            <a:picLocks noChangeAspect="1"/>
          </p:cNvPicPr>
          <p:nvPr/>
        </p:nvPicPr>
        <p:blipFill>
          <a:blip r:embed="rId3"/>
          <a:stretch>
            <a:fillRect/>
          </a:stretch>
        </p:blipFill>
        <p:spPr>
          <a:xfrm>
            <a:off x="2852447" y="1436742"/>
            <a:ext cx="6487106" cy="3984517"/>
          </a:xfrm>
          <a:prstGeom prst="rect">
            <a:avLst/>
          </a:prstGeom>
        </p:spPr>
      </p:pic>
    </p:spTree>
    <p:extLst>
      <p:ext uri="{BB962C8B-B14F-4D97-AF65-F5344CB8AC3E}">
        <p14:creationId xmlns:p14="http://schemas.microsoft.com/office/powerpoint/2010/main" val="4042524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876" y="250621"/>
            <a:ext cx="2778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进攻性</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防御型证券</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7005B455-0F27-6B71-EC6F-440BAEF97016}"/>
              </a:ext>
            </a:extLst>
          </p:cNvPr>
          <p:cNvSpPr txBox="1"/>
          <p:nvPr/>
        </p:nvSpPr>
        <p:spPr>
          <a:xfrm>
            <a:off x="6138877" y="6204395"/>
            <a:ext cx="6093335" cy="461665"/>
          </a:xfrm>
          <a:prstGeom prst="rect">
            <a:avLst/>
          </a:prstGeom>
          <a:noFill/>
        </p:spPr>
        <p:txBody>
          <a:bodyPr wrap="none" rtlCol="0">
            <a:spAutoFit/>
          </a:bodyPr>
          <a:lstStyle/>
          <a:p>
            <a:pPr algn="l"/>
            <a:r>
              <a:rPr lang="zh-CN" altLang="en-US" sz="2400" dirty="0">
                <a:solidFill>
                  <a:srgbClr val="FF0000"/>
                </a:solidFill>
              </a:rPr>
              <a:t>注：本章第</a:t>
            </a:r>
            <a:r>
              <a:rPr lang="en-US" altLang="zh-CN" sz="2400" dirty="0">
                <a:solidFill>
                  <a:srgbClr val="FF0000"/>
                </a:solidFill>
              </a:rPr>
              <a:t>3</a:t>
            </a:r>
            <a:r>
              <a:rPr lang="zh-CN" altLang="en-US" sz="2400" dirty="0">
                <a:solidFill>
                  <a:srgbClr val="FF0000"/>
                </a:solidFill>
              </a:rPr>
              <a:t>节</a:t>
            </a:r>
            <a:r>
              <a:rPr lang="en-US" altLang="zh-CN" sz="2400" dirty="0">
                <a:solidFill>
                  <a:srgbClr val="FF0000"/>
                </a:solidFill>
              </a:rPr>
              <a:t>CAPM</a:t>
            </a:r>
            <a:r>
              <a:rPr lang="zh-CN" altLang="en-US" sz="2400" dirty="0">
                <a:solidFill>
                  <a:srgbClr val="FF0000"/>
                </a:solidFill>
              </a:rPr>
              <a:t>的应用与检验了解即可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21B2963-C20A-1A83-F28B-36E5259CF16C}"/>
                  </a:ext>
                </a:extLst>
              </p:cNvPr>
              <p:cNvSpPr txBox="1"/>
              <p:nvPr/>
            </p:nvSpPr>
            <p:spPr>
              <a:xfrm>
                <a:off x="4385724" y="2951947"/>
                <a:ext cx="3420552" cy="954107"/>
              </a:xfrm>
              <a:prstGeom prst="rect">
                <a:avLst/>
              </a:prstGeom>
              <a:noFill/>
            </p:spPr>
            <p:txBody>
              <a:bodyPr wrap="none" rtlCol="0">
                <a:spAutoFit/>
              </a:bodyPr>
              <a:lstStyle/>
              <a:p>
                <a:pPr algn="l"/>
                <a:r>
                  <a:rPr lang="zh-CN" altLang="en-US" sz="2800" dirty="0"/>
                  <a:t>进攻型证券：</a:t>
                </a:r>
                <a:r>
                  <a:rPr lang="en-US" altLang="zh-CN" sz="2800" dirty="0">
                    <a:sym typeface="Wingdings" panose="05000000000000000000" pitchFamily="2" charset="2"/>
                  </a:rPr>
                  <a:t>|</a:t>
                </a:r>
                <a:r>
                  <a:rPr lang="en-US" altLang="zh-CN" sz="2800" b="0" dirty="0"/>
                  <a:t> </a:t>
                </a:r>
                <a14:m>
                  <m:oMath xmlns:m="http://schemas.openxmlformats.org/officeDocument/2006/math">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 </m:t>
                    </m:r>
                  </m:oMath>
                </a14:m>
                <a:r>
                  <a:rPr lang="en-US" altLang="zh-CN" sz="2800" dirty="0">
                    <a:sym typeface="Wingdings" panose="05000000000000000000" pitchFamily="2" charset="2"/>
                  </a:rPr>
                  <a:t>|&gt;1</a:t>
                </a:r>
              </a:p>
              <a:p>
                <a:r>
                  <a:rPr lang="zh-CN" altLang="en-US" sz="2800" dirty="0"/>
                  <a:t>防御型证券：</a:t>
                </a:r>
                <a:r>
                  <a:rPr lang="en-US" altLang="zh-CN" sz="2800" dirty="0">
                    <a:sym typeface="Wingdings" panose="05000000000000000000" pitchFamily="2" charset="2"/>
                  </a:rPr>
                  <a:t>|</a:t>
                </a:r>
                <a:r>
                  <a:rPr lang="en-US" altLang="zh-CN" sz="2800" b="0" dirty="0"/>
                  <a:t> </a:t>
                </a:r>
                <a14:m>
                  <m:oMath xmlns:m="http://schemas.openxmlformats.org/officeDocument/2006/math">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 </m:t>
                    </m:r>
                  </m:oMath>
                </a14:m>
                <a:r>
                  <a:rPr lang="en-US" altLang="zh-CN" sz="2800" dirty="0">
                    <a:sym typeface="Wingdings" panose="05000000000000000000" pitchFamily="2" charset="2"/>
                  </a:rPr>
                  <a:t>|&lt;1</a:t>
                </a:r>
              </a:p>
            </p:txBody>
          </p:sp>
        </mc:Choice>
        <mc:Fallback xmlns="">
          <p:sp>
            <p:nvSpPr>
              <p:cNvPr id="2" name="文本框 1">
                <a:extLst>
                  <a:ext uri="{FF2B5EF4-FFF2-40B4-BE49-F238E27FC236}">
                    <a16:creationId xmlns:a16="http://schemas.microsoft.com/office/drawing/2014/main" id="{F21B2963-C20A-1A83-F28B-36E5259CF16C}"/>
                  </a:ext>
                </a:extLst>
              </p:cNvPr>
              <p:cNvSpPr txBox="1">
                <a:spLocks noRot="1" noChangeAspect="1" noMove="1" noResize="1" noEditPoints="1" noAdjustHandles="1" noChangeArrowheads="1" noChangeShapeType="1" noTextEdit="1"/>
              </p:cNvSpPr>
              <p:nvPr/>
            </p:nvSpPr>
            <p:spPr>
              <a:xfrm>
                <a:off x="4385724" y="2951947"/>
                <a:ext cx="3420552" cy="954107"/>
              </a:xfrm>
              <a:prstGeom prst="rect">
                <a:avLst/>
              </a:prstGeom>
              <a:blipFill>
                <a:blip r:embed="rId3"/>
                <a:stretch>
                  <a:fillRect l="-3559" t="-6369" r="-2491"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919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784207-F6BF-4A6F-8428-CBBFB0703DE7}"/>
                  </a:ext>
                </a:extLst>
              </p:cNvPr>
              <p:cNvSpPr txBox="1"/>
              <p:nvPr/>
            </p:nvSpPr>
            <p:spPr>
              <a:xfrm>
                <a:off x="850642" y="250621"/>
                <a:ext cx="1918795" cy="461665"/>
              </a:xfrm>
              <a:prstGeom prst="rect">
                <a:avLst/>
              </a:prstGeom>
              <a:noFill/>
            </p:spPr>
            <p:txBody>
              <a:bodyPr wrap="none" rtlCol="0">
                <a:spAutoFit/>
              </a:bodyPr>
              <a:lstStyle/>
              <a:p>
                <a:pPr algn="ctr" defTabSz="866943" fontAlgn="base">
                  <a:spcBef>
                    <a:spcPct val="0"/>
                  </a:spcBef>
                  <a:spcAft>
                    <a:spcPct val="0"/>
                  </a:spcAft>
                </a:pPr>
                <a14:m>
                  <m:oMath xmlns:m="http://schemas.openxmlformats.org/officeDocument/2006/math">
                    <m:r>
                      <a:rPr lang="zh-CN" altLang="en-US" sz="240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𝛽</m:t>
                    </m:r>
                  </m:oMath>
                </a14:m>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系数的应用</a:t>
                </a:r>
              </a:p>
            </p:txBody>
          </p:sp>
        </mc:Choice>
        <mc:Fallback xmlns="">
          <p:sp>
            <p:nvSpPr>
              <p:cNvPr id="16" name="文本框 15">
                <a:extLst>
                  <a:ext uri="{FF2B5EF4-FFF2-40B4-BE49-F238E27FC236}">
                    <a16:creationId xmlns:a16="http://schemas.microsoft.com/office/drawing/2014/main" id="{F1784207-F6BF-4A6F-8428-CBBFB0703DE7}"/>
                  </a:ext>
                </a:extLst>
              </p:cNvPr>
              <p:cNvSpPr txBox="1">
                <a:spLocks noRot="1" noChangeAspect="1" noMove="1" noResize="1" noEditPoints="1" noAdjustHandles="1" noChangeArrowheads="1" noChangeShapeType="1" noTextEdit="1"/>
              </p:cNvSpPr>
              <p:nvPr/>
            </p:nvSpPr>
            <p:spPr>
              <a:xfrm>
                <a:off x="850642" y="250621"/>
                <a:ext cx="1918795" cy="461665"/>
              </a:xfrm>
              <a:prstGeom prst="rect">
                <a:avLst/>
              </a:prstGeom>
              <a:blipFill>
                <a:blip r:embed="rId2"/>
                <a:stretch>
                  <a:fillRect l="-2548" t="-10526" r="-4459" b="-28947"/>
                </a:stretch>
              </a:blipFill>
            </p:spPr>
            <p:txBody>
              <a:bodyPr/>
              <a:lstStyle/>
              <a:p>
                <a:r>
                  <a:rPr lang="zh-CN" altLang="en-US">
                    <a:noFill/>
                  </a:rPr>
                  <a:t> </a:t>
                </a:r>
              </a:p>
            </p:txBody>
          </p:sp>
        </mc:Fallback>
      </mc:AlternateContent>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B8E8393-8318-588C-6BCA-939F837638CB}"/>
              </a:ext>
            </a:extLst>
          </p:cNvPr>
          <p:cNvSpPr txBox="1"/>
          <p:nvPr/>
        </p:nvSpPr>
        <p:spPr>
          <a:xfrm>
            <a:off x="1757081" y="1703294"/>
            <a:ext cx="8677836" cy="1384995"/>
          </a:xfrm>
          <a:prstGeom prst="rect">
            <a:avLst/>
          </a:prstGeom>
          <a:noFill/>
        </p:spPr>
        <p:txBody>
          <a:bodyPr wrap="square" rtlCol="0">
            <a:spAutoFit/>
          </a:bodyPr>
          <a:lstStyle/>
          <a:p>
            <a:pPr algn="l"/>
            <a:r>
              <a:rPr lang="zh-CN" altLang="en-US" sz="2800" dirty="0"/>
              <a:t>（</a:t>
            </a:r>
            <a:r>
              <a:rPr lang="en-US" altLang="zh-CN" sz="2800" dirty="0"/>
              <a:t>1</a:t>
            </a:r>
            <a:r>
              <a:rPr lang="zh-CN" altLang="en-US" sz="2800" dirty="0"/>
              <a:t>）测定可获得期望收益补偿的风险，即系统性风险；</a:t>
            </a:r>
            <a:endParaRPr lang="en-US" altLang="zh-CN" sz="2800" dirty="0"/>
          </a:p>
          <a:p>
            <a:pPr algn="l"/>
            <a:r>
              <a:rPr lang="zh-CN" altLang="en-US" sz="2800" dirty="0"/>
              <a:t>（</a:t>
            </a:r>
            <a:r>
              <a:rPr lang="en-US" altLang="zh-CN" sz="2800" dirty="0"/>
              <a:t>2</a:t>
            </a:r>
            <a:r>
              <a:rPr lang="zh-CN" altLang="en-US" sz="2800" dirty="0"/>
              <a:t>）简化马科维茨均值方差模型的计算；</a:t>
            </a:r>
            <a:endParaRPr lang="en-US" altLang="zh-CN" sz="2800" dirty="0"/>
          </a:p>
          <a:p>
            <a:pPr algn="l"/>
            <a:r>
              <a:rPr lang="zh-CN" altLang="en-US" sz="2800" dirty="0"/>
              <a:t>（</a:t>
            </a:r>
            <a:r>
              <a:rPr lang="en-US" altLang="zh-CN" sz="2800" dirty="0"/>
              <a:t>3</a:t>
            </a:r>
            <a:r>
              <a:rPr lang="zh-CN" altLang="en-US" sz="2800" dirty="0"/>
              <a:t>）根据市场走势预测选择不同</a:t>
            </a:r>
            <a:r>
              <a:rPr lang="en-US" altLang="zh-CN" sz="2800" dirty="0"/>
              <a:t>β</a:t>
            </a:r>
            <a:r>
              <a:rPr lang="zh-CN" altLang="en-US" sz="2800" dirty="0"/>
              <a:t>系数的证券</a:t>
            </a:r>
          </a:p>
        </p:txBody>
      </p:sp>
      <p:pic>
        <p:nvPicPr>
          <p:cNvPr id="4" name="图片 3">
            <a:extLst>
              <a:ext uri="{FF2B5EF4-FFF2-40B4-BE49-F238E27FC236}">
                <a16:creationId xmlns:a16="http://schemas.microsoft.com/office/drawing/2014/main" id="{7123737F-EA41-AA9D-6C48-355DB7BBEEA3}"/>
              </a:ext>
            </a:extLst>
          </p:cNvPr>
          <p:cNvPicPr>
            <a:picLocks noChangeAspect="1"/>
          </p:cNvPicPr>
          <p:nvPr/>
        </p:nvPicPr>
        <p:blipFill>
          <a:blip r:embed="rId4"/>
          <a:stretch>
            <a:fillRect/>
          </a:stretch>
        </p:blipFill>
        <p:spPr>
          <a:xfrm>
            <a:off x="2086551" y="3541059"/>
            <a:ext cx="8018897" cy="1999129"/>
          </a:xfrm>
          <a:prstGeom prst="rect">
            <a:avLst/>
          </a:prstGeom>
        </p:spPr>
      </p:pic>
    </p:spTree>
    <p:extLst>
      <p:ext uri="{BB962C8B-B14F-4D97-AF65-F5344CB8AC3E}">
        <p14:creationId xmlns:p14="http://schemas.microsoft.com/office/powerpoint/2010/main" val="351051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95508" y="3930223"/>
            <a:ext cx="260098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lang="en-US" altLang="zh-CN" sz="4800" kern="0" dirty="0">
                <a:solidFill>
                  <a:schemeClr val="bg1"/>
                </a:solidFill>
                <a:latin typeface="字魂35号-经典雅黑" panose="02000000000000000000" pitchFamily="2" charset="-122"/>
                <a:ea typeface="字魂35号-经典雅黑" panose="02000000000000000000" pitchFamily="2" charset="-122"/>
              </a:rPr>
              <a:t>APT</a:t>
            </a:r>
            <a:r>
              <a:rPr lang="zh-CN" altLang="en-US" sz="4800" kern="0" dirty="0">
                <a:solidFill>
                  <a:schemeClr val="bg1"/>
                </a:solidFill>
                <a:latin typeface="字魂35号-经典雅黑" panose="02000000000000000000" pitchFamily="2" charset="-122"/>
                <a:ea typeface="字魂35号-经典雅黑" panose="02000000000000000000" pitchFamily="2" charset="-122"/>
              </a:rPr>
              <a:t>理论</a:t>
            </a:r>
            <a:endPar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805043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1"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因素模型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053AF1D-AF65-821A-8914-B57E93A45E96}"/>
                  </a:ext>
                </a:extLst>
              </p:cNvPr>
              <p:cNvSpPr txBox="1"/>
              <p:nvPr/>
            </p:nvSpPr>
            <p:spPr>
              <a:xfrm>
                <a:off x="1684948" y="2131080"/>
                <a:ext cx="8822104" cy="2595839"/>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单因素模型</m:t>
                      </m:r>
                      <m:r>
                        <a:rPr lang="en-US" altLang="zh-CN" sz="2800" b="0" i="1" smtClean="0">
                          <a:latin typeface="Cambria Math" panose="02040503050406030204" pitchFamily="18" charset="0"/>
                        </a:rPr>
                        <m:t>(</m:t>
                      </m:r>
                      <m:r>
                        <a:rPr lang="zh-CN" altLang="en-US" sz="2800" i="1">
                          <a:latin typeface="Cambria Math" panose="02040503050406030204" pitchFamily="18" charset="0"/>
                        </a:rPr>
                        <m:t>最典型</m:t>
                      </m:r>
                      <m:r>
                        <a:rPr lang="zh-CN" altLang="en-US" sz="2800" i="1" smtClean="0">
                          <a:latin typeface="Cambria Math" panose="02040503050406030204" pitchFamily="18" charset="0"/>
                        </a:rPr>
                        <m:t>的</m:t>
                      </m:r>
                      <m:r>
                        <a:rPr lang="zh-CN" altLang="en-US" sz="2800" i="1">
                          <a:latin typeface="Cambria Math" panose="02040503050406030204" pitchFamily="18" charset="0"/>
                        </a:rPr>
                        <m:t>如</m:t>
                      </m:r>
                      <m:r>
                        <a:rPr lang="zh-CN" altLang="en-US" sz="2800" b="1" i="1" smtClean="0">
                          <a:latin typeface="Cambria Math" panose="02040503050406030204" pitchFamily="18" charset="0"/>
                        </a:rPr>
                        <m:t>市场</m:t>
                      </m:r>
                      <m:r>
                        <a:rPr lang="zh-CN" altLang="en-US" sz="2800" b="1" i="1">
                          <a:latin typeface="Cambria Math" panose="02040503050406030204" pitchFamily="18" charset="0"/>
                        </a:rPr>
                        <m:t>模型</m:t>
                      </m:r>
                      <m:r>
                        <a:rPr lang="en-US" altLang="zh-CN" sz="2800" b="0" i="1" smtClean="0">
                          <a:latin typeface="Cambria Math" panose="02040503050406030204" pitchFamily="18" charset="0"/>
                        </a:rPr>
                        <m:t>)</m:t>
                      </m:r>
                      <m:r>
                        <a:rPr lang="zh-CN" altLang="en-US"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𝑖</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𝑖𝑡</m:t>
                          </m:r>
                        </m:sub>
                      </m:sSub>
                    </m:oMath>
                  </m:oMathPara>
                </a14:m>
                <a:endParaRPr lang="en-US" altLang="zh-CN" sz="2800" dirty="0"/>
              </a:p>
              <a:p>
                <a:pPr algn="l"/>
                <a:endParaRPr lang="en-US" altLang="zh-CN" sz="1400" dirty="0"/>
              </a:p>
              <a:p>
                <a:r>
                  <a:rPr lang="zh-CN" altLang="en-US" sz="2800" dirty="0"/>
                  <a:t>期望收益率：</a:t>
                </a:r>
                <a14:m>
                  <m:oMath xmlns:m="http://schemas.openxmlformats.org/officeDocument/2006/math">
                    <m:r>
                      <a:rPr lang="en-US" altLang="zh-CN" sz="2800" i="1" dirty="0" smtClean="0">
                        <a:latin typeface="Cambria Math" panose="02040503050406030204" pitchFamily="18" charset="0"/>
                      </a:rPr>
                      <m:t>𝐸</m:t>
                    </m:r>
                    <m:d>
                      <m:dPr>
                        <m:ctrlPr>
                          <a:rPr lang="en-US" altLang="zh-CN" sz="2800" i="1" dirty="0"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1" dirty="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𝐹</m:t>
                        </m:r>
                      </m:e>
                    </m:d>
                  </m:oMath>
                </a14:m>
                <a:endParaRPr lang="en-US" altLang="zh-CN" sz="2800" b="0" dirty="0"/>
              </a:p>
              <a:p>
                <a:endParaRPr lang="en-US" altLang="zh-CN" sz="1400" dirty="0"/>
              </a:p>
              <a:p>
                <a:r>
                  <a:rPr lang="zh-CN" altLang="en-US" sz="2800" dirty="0"/>
                  <a:t>方差：</a:t>
                </a:r>
                <a14:m>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𝐹</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ub>
                      <m:sup>
                        <m:r>
                          <a:rPr lang="en-US" altLang="zh-CN" sz="2800" i="1">
                            <a:latin typeface="Cambria Math" panose="02040503050406030204" pitchFamily="18" charset="0"/>
                          </a:rPr>
                          <m:t>2</m:t>
                        </m:r>
                      </m:sup>
                    </m:sSubSup>
                  </m:oMath>
                </a14:m>
                <a:endParaRPr lang="en-US" altLang="zh-CN" sz="2800" dirty="0"/>
              </a:p>
              <a:p>
                <a:endParaRPr lang="en-US" altLang="zh-CN" sz="1400" dirty="0"/>
              </a:p>
              <a:p>
                <a:r>
                  <a:rPr lang="zh-CN" altLang="en-US" sz="2800" dirty="0"/>
                  <a:t>证券</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和</a:t>
                </a:r>
                <a14:m>
                  <m:oMath xmlns:m="http://schemas.openxmlformats.org/officeDocument/2006/math">
                    <m:r>
                      <a:rPr lang="en-US" altLang="zh-CN" sz="2800" i="1" dirty="0" smtClean="0">
                        <a:latin typeface="Cambria Math" panose="02040503050406030204" pitchFamily="18" charset="0"/>
                      </a:rPr>
                      <m:t>𝑗</m:t>
                    </m:r>
                  </m:oMath>
                </a14:m>
                <a:r>
                  <a:rPr lang="zh-CN" altLang="en-US" sz="2800" dirty="0"/>
                  <a:t>之间的协方差：</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𝐹</m:t>
                        </m:r>
                      </m:sub>
                      <m:sup>
                        <m:r>
                          <a:rPr lang="en-US" altLang="zh-CN" sz="2800" i="1">
                            <a:latin typeface="Cambria Math" panose="02040503050406030204" pitchFamily="18" charset="0"/>
                          </a:rPr>
                          <m:t>2</m:t>
                        </m:r>
                      </m:sup>
                    </m:sSubSup>
                  </m:oMath>
                </a14:m>
                <a:endParaRPr lang="en-US" altLang="zh-CN" sz="2800" dirty="0"/>
              </a:p>
            </p:txBody>
          </p:sp>
        </mc:Choice>
        <mc:Fallback xmlns="">
          <p:sp>
            <p:nvSpPr>
              <p:cNvPr id="2" name="文本框 1">
                <a:extLst>
                  <a:ext uri="{FF2B5EF4-FFF2-40B4-BE49-F238E27FC236}">
                    <a16:creationId xmlns:a16="http://schemas.microsoft.com/office/drawing/2014/main" id="{9053AF1D-AF65-821A-8914-B57E93A45E96}"/>
                  </a:ext>
                </a:extLst>
              </p:cNvPr>
              <p:cNvSpPr txBox="1">
                <a:spLocks noRot="1" noChangeAspect="1" noMove="1" noResize="1" noEditPoints="1" noAdjustHandles="1" noChangeArrowheads="1" noChangeShapeType="1" noTextEdit="1"/>
              </p:cNvSpPr>
              <p:nvPr/>
            </p:nvSpPr>
            <p:spPr>
              <a:xfrm>
                <a:off x="1684948" y="2131080"/>
                <a:ext cx="8822104" cy="2595839"/>
              </a:xfrm>
              <a:prstGeom prst="rect">
                <a:avLst/>
              </a:prstGeom>
              <a:blipFill>
                <a:blip r:embed="rId3"/>
                <a:stretch>
                  <a:fillRect l="-1381" b="-47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133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1"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因素模型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E90E528-533C-56BE-0082-07D61D01849F}"/>
                  </a:ext>
                </a:extLst>
              </p:cNvPr>
              <p:cNvSpPr txBox="1"/>
              <p:nvPr/>
            </p:nvSpPr>
            <p:spPr>
              <a:xfrm rot="10800000" flipV="1">
                <a:off x="105326" y="1195729"/>
                <a:ext cx="11981348" cy="4466544"/>
              </a:xfrm>
              <a:prstGeom prst="rect">
                <a:avLst/>
              </a:prstGeom>
              <a:noFill/>
            </p:spPr>
            <p:txBody>
              <a:bodyPr wrap="square" rtlCol="0">
                <a:spAutoFit/>
              </a:bodyPr>
              <a:lstStyle/>
              <a:p>
                <a:pPr algn="l"/>
                <a:r>
                  <a:rPr lang="zh-CN" altLang="en-US" sz="2800" dirty="0"/>
                  <a:t>多因素模型（证券收益率受到若干个共同因素的影响）：</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𝑛</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𝑖𝑡</m:t>
                          </m:r>
                        </m:sub>
                      </m:sSub>
                    </m:oMath>
                  </m:oMathPara>
                </a14:m>
                <a:endParaRPr lang="en-US" altLang="zh-CN" sz="2800" dirty="0"/>
              </a:p>
              <a:p>
                <a:endParaRPr lang="en-US" altLang="zh-CN" sz="1400" dirty="0"/>
              </a:p>
              <a:p>
                <a:r>
                  <a:rPr lang="zh-CN" altLang="en-US" sz="2800" dirty="0"/>
                  <a:t>（</a:t>
                </a:r>
                <a:r>
                  <a:rPr lang="en-US" altLang="zh-CN" sz="2800" dirty="0"/>
                  <a:t>1</a:t>
                </a:r>
                <a:r>
                  <a:rPr lang="zh-CN" altLang="en-US" sz="2800" dirty="0"/>
                  <a:t>）五因素模型（</a:t>
                </a:r>
                <a:r>
                  <a:rPr lang="en-US" altLang="zh-CN" sz="2800" dirty="0" err="1"/>
                  <a:t>Chen,Roll,Ross</a:t>
                </a:r>
                <a:r>
                  <a:rPr lang="zh-CN" altLang="en-US" sz="2800" dirty="0"/>
                  <a:t>）：宏观经济模型</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𝐼𝑃</m:t>
                          </m:r>
                        </m:sub>
                      </m:sSub>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𝐼𝑃</m:t>
                          </m:r>
                        </m:e>
                        <m:sub>
                          <m:r>
                            <a:rPr lang="en-US" altLang="zh-CN" sz="2800" b="0" i="1" smtClean="0">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b="0" i="1" smtClean="0">
                              <a:latin typeface="Cambria Math" panose="02040503050406030204" pitchFamily="18" charset="0"/>
                            </a:rPr>
                            <m:t>𝐷𝐸𝐼</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𝐷𝐸𝐼</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b="0" i="1" smtClean="0">
                              <a:latin typeface="Cambria Math" panose="02040503050406030204" pitchFamily="18" charset="0"/>
                            </a:rPr>
                            <m:t>𝑈𝐼</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𝑈𝐼</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b="0" i="1" smtClean="0">
                              <a:latin typeface="Cambria Math" panose="02040503050406030204" pitchFamily="18" charset="0"/>
                            </a:rPr>
                            <m:t>𝑈𝑃𝑅</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𝑈𝑃𝑅</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b="0" i="1" smtClean="0">
                              <a:latin typeface="Cambria Math" panose="02040503050406030204" pitchFamily="18" charset="0"/>
                            </a:rPr>
                            <m:t>𝑈𝑇𝑆</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𝑈𝑇𝑆</m:t>
                          </m:r>
                        </m:e>
                        <m:sub>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𝑡</m:t>
                          </m:r>
                        </m:sub>
                      </m:sSub>
                    </m:oMath>
                  </m:oMathPara>
                </a14:m>
                <a:endParaRPr lang="en-US" altLang="zh-CN" sz="2800" dirty="0"/>
              </a:p>
              <a:p>
                <a:r>
                  <a:rPr lang="zh-CN" altLang="en-US" sz="2800" b="0" i="0" dirty="0">
                    <a:solidFill>
                      <a:srgbClr val="121212"/>
                    </a:solidFill>
                    <a:effectLst/>
                    <a:latin typeface="-apple-system"/>
                  </a:rPr>
                  <a:t>其中工业生产增长率（</a:t>
                </a:r>
                <a:r>
                  <a:rPr lang="en-US" altLang="zh-CN" sz="2800" b="0" i="0" dirty="0">
                    <a:solidFill>
                      <a:srgbClr val="121212"/>
                    </a:solidFill>
                    <a:effectLst/>
                    <a:latin typeface="-apple-system"/>
                  </a:rPr>
                  <a:t>IP</a:t>
                </a:r>
                <a:r>
                  <a:rPr lang="zh-CN" altLang="en-US" sz="2800" b="0" i="0" dirty="0">
                    <a:solidFill>
                      <a:srgbClr val="121212"/>
                    </a:solidFill>
                    <a:effectLst/>
                    <a:latin typeface="-apple-system"/>
                  </a:rPr>
                  <a:t>）、预期通货膨胀率的改变（</a:t>
                </a:r>
                <a:r>
                  <a:rPr lang="en-US" altLang="zh-CN" sz="2800" b="0" i="0" dirty="0">
                    <a:solidFill>
                      <a:srgbClr val="121212"/>
                    </a:solidFill>
                    <a:effectLst/>
                    <a:latin typeface="-apple-system"/>
                  </a:rPr>
                  <a:t>DEI</a:t>
                </a:r>
                <a:r>
                  <a:rPr lang="zh-CN" altLang="en-US" sz="2800" b="0" i="0" dirty="0">
                    <a:solidFill>
                      <a:srgbClr val="121212"/>
                    </a:solidFill>
                    <a:effectLst/>
                    <a:latin typeface="-apple-system"/>
                  </a:rPr>
                  <a:t>）、未预期的通货膨胀率（</a:t>
                </a:r>
                <a:r>
                  <a:rPr lang="en-US" altLang="zh-CN" sz="2800" b="0" i="0" dirty="0">
                    <a:solidFill>
                      <a:srgbClr val="121212"/>
                    </a:solidFill>
                    <a:effectLst/>
                    <a:latin typeface="-apple-system"/>
                  </a:rPr>
                  <a:t>UI</a:t>
                </a:r>
                <a:r>
                  <a:rPr lang="zh-CN" altLang="en-US" sz="2800" b="0" i="0" dirty="0">
                    <a:solidFill>
                      <a:srgbClr val="121212"/>
                    </a:solidFill>
                    <a:effectLst/>
                    <a:latin typeface="-apple-system"/>
                  </a:rPr>
                  <a:t>）、低级债券与国债之间的利差（</a:t>
                </a:r>
                <a:r>
                  <a:rPr lang="en-US" altLang="zh-CN" sz="2800" b="0" i="0" dirty="0">
                    <a:solidFill>
                      <a:srgbClr val="121212"/>
                    </a:solidFill>
                    <a:effectLst/>
                    <a:latin typeface="-apple-system"/>
                  </a:rPr>
                  <a:t>CG</a:t>
                </a:r>
                <a:r>
                  <a:rPr lang="zh-CN" altLang="en-US" sz="2800" b="0" i="0" dirty="0">
                    <a:solidFill>
                      <a:srgbClr val="121212"/>
                    </a:solidFill>
                    <a:effectLst/>
                    <a:latin typeface="-apple-system"/>
                  </a:rPr>
                  <a:t>）、长期国债对短期国债收益率之差（</a:t>
                </a:r>
                <a:r>
                  <a:rPr lang="en-US" altLang="zh-CN" sz="2800" b="0" i="0" dirty="0">
                    <a:solidFill>
                      <a:srgbClr val="121212"/>
                    </a:solidFill>
                    <a:effectLst/>
                    <a:latin typeface="-apple-system"/>
                  </a:rPr>
                  <a:t>UTS</a:t>
                </a:r>
                <a:r>
                  <a:rPr lang="zh-CN" altLang="en-US" sz="2800" b="0" i="0" dirty="0">
                    <a:solidFill>
                      <a:srgbClr val="121212"/>
                    </a:solidFill>
                    <a:effectLst/>
                    <a:latin typeface="-apple-system"/>
                  </a:rPr>
                  <a:t>）</a:t>
                </a:r>
                <a:endParaRPr lang="en-US" altLang="zh-CN" sz="2800" b="0" i="0" dirty="0">
                  <a:solidFill>
                    <a:srgbClr val="121212"/>
                  </a:solidFill>
                  <a:effectLst/>
                  <a:latin typeface="-apple-system"/>
                </a:endParaRPr>
              </a:p>
              <a:p>
                <a:endParaRPr lang="en-US" altLang="zh-CN" sz="1400" b="0" i="0" dirty="0">
                  <a:solidFill>
                    <a:srgbClr val="121212"/>
                  </a:solidFill>
                  <a:effectLst/>
                  <a:latin typeface="-apple-system"/>
                </a:endParaRPr>
              </a:p>
              <a:p>
                <a:r>
                  <a:rPr lang="zh-CN" altLang="en-US" sz="2800" dirty="0"/>
                  <a:t>（</a:t>
                </a:r>
                <a:r>
                  <a:rPr lang="en-US" altLang="zh-CN" sz="2800" dirty="0"/>
                  <a:t>2</a:t>
                </a:r>
                <a:r>
                  <a:rPr lang="zh-CN" altLang="en-US" sz="2800" dirty="0"/>
                  <a:t>）</a:t>
                </a:r>
                <a:r>
                  <a:rPr lang="zh-CN" altLang="en-US" sz="2800" b="1" dirty="0"/>
                  <a:t>三因素模型（</a:t>
                </a:r>
                <a:r>
                  <a:rPr lang="en-US" altLang="zh-CN" sz="2800" dirty="0" err="1"/>
                  <a:t>Fama,French</a:t>
                </a:r>
                <a:r>
                  <a:rPr lang="zh-CN" altLang="en-US" sz="2800" b="1" dirty="0"/>
                  <a:t>）</a:t>
                </a:r>
                <a:r>
                  <a:rPr lang="zh-CN" altLang="en-US" sz="2800" dirty="0"/>
                  <a:t>：基本面因素模型（</a:t>
                </a:r>
                <a:r>
                  <a:rPr lang="zh-CN" altLang="en-US" sz="2800" dirty="0">
                    <a:solidFill>
                      <a:srgbClr val="FF0000"/>
                    </a:solidFill>
                  </a:rPr>
                  <a:t>★</a:t>
                </a:r>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𝐸</m:t>
                      </m:r>
                      <m:d>
                        <m:dPr>
                          <m:ctrlPr>
                            <a:rPr lang="en-US" altLang="zh-CN" sz="2800" b="0" i="1" smtClean="0">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𝑖</m:t>
                              </m:r>
                            </m:sub>
                          </m:sSub>
                        </m:e>
                      </m:d>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𝑏</m:t>
                          </m:r>
                        </m:e>
                        <m:sub>
                          <m:r>
                            <a:rPr lang="en-US" altLang="zh-CN" sz="2800" b="0" i="1" smtClean="0">
                              <a:solidFill>
                                <a:srgbClr val="FF0000"/>
                              </a:solidFill>
                              <a:latin typeface="Cambria Math" panose="02040503050406030204" pitchFamily="18" charset="0"/>
                            </a:rPr>
                            <m:t>𝑖</m:t>
                          </m:r>
                        </m:sub>
                      </m:sSub>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𝐸</m:t>
                          </m:r>
                          <m:d>
                            <m:dPr>
                              <m:ctrlPr>
                                <a:rPr lang="en-US" altLang="zh-CN" sz="2800" b="0" i="1" smtClean="0">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𝑀</m:t>
                                  </m:r>
                                </m:sub>
                              </m:sSub>
                            </m:e>
                          </m:d>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𝑠</m:t>
                          </m:r>
                        </m:e>
                        <m:sub>
                          <m:r>
                            <a:rPr lang="en-US" altLang="zh-CN" sz="2800" i="1">
                              <a:solidFill>
                                <a:srgbClr val="FF0000"/>
                              </a:solidFill>
                              <a:latin typeface="Cambria Math" panose="02040503050406030204" pitchFamily="18" charset="0"/>
                            </a:rPr>
                            <m:t>𝑖</m:t>
                          </m:r>
                        </m:sub>
                      </m:sSub>
                      <m:r>
                        <a:rPr lang="en-US" altLang="zh-CN" sz="2800" b="0" i="1" smtClean="0">
                          <a:solidFill>
                            <a:srgbClr val="FF0000"/>
                          </a:solidFill>
                          <a:latin typeface="Cambria Math" panose="02040503050406030204" pitchFamily="18" charset="0"/>
                        </a:rPr>
                        <m:t>𝑆𝑀𝐵</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h</m:t>
                          </m:r>
                        </m:e>
                        <m:sub>
                          <m:r>
                            <a:rPr lang="en-US" altLang="zh-CN" sz="2800" i="1">
                              <a:solidFill>
                                <a:srgbClr val="FF0000"/>
                              </a:solidFill>
                              <a:latin typeface="Cambria Math" panose="02040503050406030204" pitchFamily="18" charset="0"/>
                            </a:rPr>
                            <m:t>𝑖</m:t>
                          </m:r>
                        </m:sub>
                      </m:sSub>
                      <m:r>
                        <a:rPr lang="en-US" altLang="zh-CN" sz="2800" b="0" i="1" smtClean="0">
                          <a:solidFill>
                            <a:srgbClr val="FF0000"/>
                          </a:solidFill>
                          <a:latin typeface="Cambria Math" panose="02040503050406030204" pitchFamily="18" charset="0"/>
                        </a:rPr>
                        <m:t>𝐻</m:t>
                      </m:r>
                      <m:r>
                        <a:rPr lang="en-US" altLang="zh-CN" sz="2800" i="1">
                          <a:solidFill>
                            <a:srgbClr val="FF0000"/>
                          </a:solidFill>
                          <a:latin typeface="Cambria Math" panose="02040503050406030204" pitchFamily="18" charset="0"/>
                        </a:rPr>
                        <m:t>𝑀</m:t>
                      </m:r>
                      <m:r>
                        <a:rPr lang="en-US" altLang="zh-CN" sz="2800" b="0" i="1" smtClean="0">
                          <a:solidFill>
                            <a:srgbClr val="FF0000"/>
                          </a:solidFill>
                          <a:latin typeface="Cambria Math" panose="02040503050406030204" pitchFamily="18" charset="0"/>
                        </a:rPr>
                        <m:t>𝐿</m:t>
                      </m:r>
                    </m:oMath>
                  </m:oMathPara>
                </a14:m>
                <a:endParaRPr lang="zh-CN" altLang="en-US" sz="2800" dirty="0">
                  <a:solidFill>
                    <a:srgbClr val="FF0000"/>
                  </a:solidFill>
                </a:endParaRPr>
              </a:p>
            </p:txBody>
          </p:sp>
        </mc:Choice>
        <mc:Fallback xmlns="">
          <p:sp>
            <p:nvSpPr>
              <p:cNvPr id="3" name="文本框 2">
                <a:extLst>
                  <a:ext uri="{FF2B5EF4-FFF2-40B4-BE49-F238E27FC236}">
                    <a16:creationId xmlns:a16="http://schemas.microsoft.com/office/drawing/2014/main" id="{CE90E528-533C-56BE-0082-07D61D01849F}"/>
                  </a:ext>
                </a:extLst>
              </p:cNvPr>
              <p:cNvSpPr txBox="1">
                <a:spLocks noRot="1" noChangeAspect="1" noMove="1" noResize="1" noEditPoints="1" noAdjustHandles="1" noChangeArrowheads="1" noChangeShapeType="1" noTextEdit="1"/>
              </p:cNvSpPr>
              <p:nvPr/>
            </p:nvSpPr>
            <p:spPr>
              <a:xfrm rot="10800000" flipV="1">
                <a:off x="105326" y="1195729"/>
                <a:ext cx="11981348" cy="4466544"/>
              </a:xfrm>
              <a:prstGeom prst="rect">
                <a:avLst/>
              </a:prstGeom>
              <a:blipFill>
                <a:blip r:embed="rId3"/>
                <a:stretch>
                  <a:fillRect l="-1017" t="-1501" r="-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731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27563" y="250621"/>
            <a:ext cx="76495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APT</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A29BB35-3C20-4071-F9EE-9F324951B9E7}"/>
              </a:ext>
            </a:extLst>
          </p:cNvPr>
          <p:cNvSpPr txBox="1"/>
          <p:nvPr/>
        </p:nvSpPr>
        <p:spPr>
          <a:xfrm>
            <a:off x="2245659" y="2197894"/>
            <a:ext cx="7700682" cy="2462213"/>
          </a:xfrm>
          <a:prstGeom prst="rect">
            <a:avLst/>
          </a:prstGeom>
          <a:noFill/>
        </p:spPr>
        <p:txBody>
          <a:bodyPr wrap="square" rtlCol="0">
            <a:spAutoFit/>
          </a:bodyPr>
          <a:lstStyle/>
          <a:p>
            <a:pPr algn="l"/>
            <a:r>
              <a:rPr lang="en-US" altLang="zh-CN" sz="2800" dirty="0"/>
              <a:t>APT</a:t>
            </a:r>
            <a:r>
              <a:rPr lang="zh-CN" altLang="en-US" sz="2800" dirty="0"/>
              <a:t>理论：由</a:t>
            </a:r>
            <a:r>
              <a:rPr lang="en-US" altLang="zh-CN" sz="2800" dirty="0"/>
              <a:t>Ross(</a:t>
            </a:r>
            <a:r>
              <a:rPr lang="zh-CN" altLang="en-US" sz="2800" dirty="0"/>
              <a:t>罗斯</a:t>
            </a:r>
            <a:r>
              <a:rPr lang="en-US" altLang="zh-CN" sz="2800" dirty="0"/>
              <a:t>)</a:t>
            </a:r>
            <a:r>
              <a:rPr lang="zh-CN" altLang="en-US" sz="2800" dirty="0"/>
              <a:t>提出。</a:t>
            </a:r>
            <a:endParaRPr lang="en-US" altLang="zh-CN" sz="2800" dirty="0"/>
          </a:p>
          <a:p>
            <a:pPr algn="l"/>
            <a:endParaRPr lang="en-US" altLang="zh-CN" sz="1400" dirty="0"/>
          </a:p>
          <a:p>
            <a:pPr algn="l"/>
            <a:r>
              <a:rPr lang="zh-CN" altLang="en-US" sz="2800" dirty="0"/>
              <a:t>基本假设：</a:t>
            </a:r>
            <a:endParaRPr lang="en-US" altLang="zh-CN" sz="2800" dirty="0"/>
          </a:p>
          <a:p>
            <a:pPr algn="l"/>
            <a:r>
              <a:rPr lang="zh-CN" altLang="en-US" sz="2800" dirty="0"/>
              <a:t>（</a:t>
            </a:r>
            <a:r>
              <a:rPr lang="en-US" altLang="zh-CN" sz="2800" dirty="0"/>
              <a:t>1</a:t>
            </a:r>
            <a:r>
              <a:rPr lang="zh-CN" altLang="en-US" sz="2800" dirty="0"/>
              <a:t>）资产回报率服从因素模型；</a:t>
            </a:r>
            <a:endParaRPr lang="en-US" altLang="zh-CN" sz="2800" dirty="0"/>
          </a:p>
          <a:p>
            <a:pPr algn="l"/>
            <a:r>
              <a:rPr lang="zh-CN" altLang="en-US" sz="2800" dirty="0"/>
              <a:t>（</a:t>
            </a:r>
            <a:r>
              <a:rPr lang="en-US" altLang="zh-CN" sz="2800" dirty="0"/>
              <a:t>2</a:t>
            </a:r>
            <a:r>
              <a:rPr lang="zh-CN" altLang="en-US" sz="2800" dirty="0"/>
              <a:t>）市场处于竞争均衡状态；</a:t>
            </a:r>
            <a:endParaRPr lang="en-US" altLang="zh-CN" sz="2800" dirty="0"/>
          </a:p>
          <a:p>
            <a:pPr algn="l"/>
            <a:r>
              <a:rPr lang="zh-CN" altLang="en-US" sz="2800" dirty="0"/>
              <a:t>（</a:t>
            </a:r>
            <a:r>
              <a:rPr lang="en-US" altLang="zh-CN" sz="2800" dirty="0"/>
              <a:t>3</a:t>
            </a:r>
            <a:r>
              <a:rPr lang="zh-CN" altLang="en-US" sz="2800" dirty="0"/>
              <a:t>）投资者喜欢更多的财富而不是更少的财富。</a:t>
            </a:r>
          </a:p>
        </p:txBody>
      </p:sp>
    </p:spTree>
    <p:extLst>
      <p:ext uri="{BB962C8B-B14F-4D97-AF65-F5344CB8AC3E}">
        <p14:creationId xmlns:p14="http://schemas.microsoft.com/office/powerpoint/2010/main" val="28941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6"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构建套利组合</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B06C7C2-DAEC-51B0-7151-309EAD59B571}"/>
                  </a:ext>
                </a:extLst>
              </p:cNvPr>
              <p:cNvSpPr txBox="1"/>
              <p:nvPr/>
            </p:nvSpPr>
            <p:spPr>
              <a:xfrm>
                <a:off x="0" y="1831030"/>
                <a:ext cx="12192000" cy="3195940"/>
              </a:xfrm>
              <a:prstGeom prst="rect">
                <a:avLst/>
              </a:prstGeom>
              <a:noFill/>
            </p:spPr>
            <p:txBody>
              <a:bodyPr wrap="square" rtlCol="0">
                <a:spAutoFit/>
              </a:bodyPr>
              <a:lstStyle/>
              <a:p>
                <a14:m>
                  <m:oMath xmlns:m="http://schemas.openxmlformats.org/officeDocument/2006/math">
                    <m:r>
                      <a:rPr lang="zh-CN" altLang="en-US" sz="2800" i="1" dirty="0" smtClean="0">
                        <a:latin typeface="Cambria Math" panose="02040503050406030204" pitchFamily="18" charset="0"/>
                      </a:rPr>
                      <m:t>若证券</m:t>
                    </m:r>
                    <m:r>
                      <a:rPr lang="en-US" altLang="zh-CN" sz="2800" i="1" dirty="0" smtClean="0">
                        <a:latin typeface="Cambria Math" panose="02040503050406030204" pitchFamily="18" charset="0"/>
                      </a:rPr>
                      <m:t>𝑖</m:t>
                    </m:r>
                    <m:r>
                      <a:rPr lang="zh-CN" altLang="en-US" sz="2800" i="1" dirty="0" smtClean="0">
                        <a:latin typeface="Cambria Math" panose="02040503050406030204" pitchFamily="18" charset="0"/>
                      </a:rPr>
                      <m:t>在时期</m:t>
                    </m:r>
                    <m:r>
                      <a:rPr lang="en-US" altLang="zh-CN" sz="2800" i="1" dirty="0" smtClean="0">
                        <a:latin typeface="Cambria Math" panose="02040503050406030204" pitchFamily="18" charset="0"/>
                      </a:rPr>
                      <m:t>𝑡</m:t>
                    </m:r>
                    <m:r>
                      <a:rPr lang="zh-CN" altLang="en-US" sz="2800" i="1" dirty="0" smtClean="0">
                        <a:latin typeface="Cambria Math" panose="02040503050406030204" pitchFamily="18" charset="0"/>
                      </a:rPr>
                      <m:t>的收益率满足因素模型</m:t>
                    </m:r>
                  </m:oMath>
                </a14:m>
                <a:r>
                  <a:rPr lang="zh-CN" altLang="en-US" sz="2800" i="1" dirty="0">
                    <a:latin typeface="Cambria Math" panose="02040503050406030204" pitchFamily="18" charset="0"/>
                  </a:rPr>
                  <a:t>，</a:t>
                </a:r>
                <a14:m>
                  <m:oMath xmlns:m="http://schemas.openxmlformats.org/officeDocument/2006/math">
                    <m:r>
                      <a:rPr lang="zh-CN" altLang="en-US" sz="2800" i="1" dirty="0">
                        <a:latin typeface="Cambria Math" panose="02040503050406030204" pitchFamily="18" charset="0"/>
                      </a:rPr>
                      <m:t>即</m:t>
                    </m:r>
                    <m:r>
                      <a:rPr lang="zh-CN" altLang="en-US" sz="2800" i="1" dirty="0" smtClean="0">
                        <a:latin typeface="Cambria Math" panose="02040503050406030204" pitchFamily="18" charset="0"/>
                      </a:rPr>
                      <m:t>满足</m:t>
                    </m:r>
                    <m:r>
                      <a:rPr lang="zh-CN" altLang="en-US" sz="2800" i="1" dirty="0">
                        <a:latin typeface="Cambria Math" panose="02040503050406030204" pitchFamily="18" charset="0"/>
                      </a:rPr>
                      <m:t>下</m:t>
                    </m:r>
                    <m:r>
                      <a:rPr lang="zh-CN" altLang="en-US" sz="2800" i="1" dirty="0" smtClean="0">
                        <a:latin typeface="Cambria Math" panose="02040503050406030204" pitchFamily="18" charset="0"/>
                      </a:rPr>
                      <m:t>式</m:t>
                    </m:r>
                    <m:r>
                      <a:rPr lang="zh-CN" altLang="en-US" sz="2800" i="1" dirty="0">
                        <a:latin typeface="Cambria Math" panose="02040503050406030204" pitchFamily="18" charset="0"/>
                      </a:rPr>
                      <m:t>：</m:t>
                    </m:r>
                  </m:oMath>
                </a14:m>
                <a:endParaRPr lang="en-US" altLang="zh-CN" sz="28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i="1">
                              <a:latin typeface="Cambria Math" panose="02040503050406030204" pitchFamily="18" charset="0"/>
                            </a:rPr>
                            <m:t>1</m:t>
                          </m:r>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i="1">
                              <a:latin typeface="Cambria Math" panose="02040503050406030204" pitchFamily="18" charset="0"/>
                            </a:rPr>
                            <m:t>2</m:t>
                          </m:r>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𝑖𝑛</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m:t>
                          </m:r>
                        </m:e>
                        <m:sub>
                          <m:r>
                            <a:rPr lang="en-US" altLang="zh-CN" sz="2800" i="1">
                              <a:latin typeface="Cambria Math" panose="02040503050406030204" pitchFamily="18" charset="0"/>
                            </a:rPr>
                            <m:t>𝑛𝑡</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𝑖𝑡</m:t>
                          </m:r>
                        </m:sub>
                      </m:sSub>
                    </m:oMath>
                  </m:oMathPara>
                </a14:m>
                <a:endParaRPr lang="en-US" altLang="zh-CN" sz="2800" i="1" dirty="0">
                  <a:latin typeface="Cambria Math" panose="02040503050406030204" pitchFamily="18" charset="0"/>
                </a:endParaRPr>
              </a:p>
              <a:p>
                <a:endParaRPr lang="en-US" altLang="zh-CN" sz="1400" i="1" dirty="0">
                  <a:latin typeface="Cambria Math" panose="02040503050406030204" pitchFamily="18" charset="0"/>
                </a:endParaRPr>
              </a:p>
              <a:p>
                <a:r>
                  <a:rPr lang="zh-CN" altLang="en-US" sz="2800" dirty="0"/>
                  <a:t>构建一个套利组合需要满足以下条件：</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rPr>
                                <m:t>不需要</m:t>
                              </m:r>
                              <m:r>
                                <a:rPr lang="zh-CN" altLang="en-US" sz="2800" i="1" smtClean="0">
                                  <a:latin typeface="Cambria Math" panose="02040503050406030204" pitchFamily="18" charset="0"/>
                                </a:rPr>
                                <m:t>额外的</m:t>
                              </m:r>
                              <m:r>
                                <a:rPr lang="zh-CN" altLang="en-US" sz="2800" i="1">
                                  <a:latin typeface="Cambria Math" panose="02040503050406030204" pitchFamily="18" charset="0"/>
                                </a:rPr>
                                <m:t>资金</m:t>
                              </m:r>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i="1">
                                      <a:latin typeface="Cambria Math" panose="02040503050406030204" pitchFamily="18" charset="0"/>
                                    </a:rPr>
                                    <m:t>1</m:t>
                                  </m:r>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𝑖</m:t>
                                  </m:r>
                                </m:sub>
                              </m:sSub>
                              <m:r>
                                <a:rPr lang="en-US" altLang="zh-CN" sz="2800" i="1">
                                  <a:latin typeface="Cambria Math" panose="02040503050406030204" pitchFamily="18" charset="0"/>
                                </a:rPr>
                                <m:t>=0</m:t>
                              </m:r>
                              <m:r>
                                <a:rPr lang="en-US" altLang="zh-CN" sz="2800" i="1" smtClean="0">
                                  <a:latin typeface="Cambria Math" panose="02040503050406030204" pitchFamily="18" charset="0"/>
                                  <a:ea typeface="Cambria Math" panose="02040503050406030204" pitchFamily="18" charset="0"/>
                                </a:rPr>
                                <m:t>↔</m:t>
                              </m:r>
                              <m:r>
                                <a:rPr lang="zh-CN" altLang="en-US" sz="2800" i="1" smtClean="0">
                                  <a:latin typeface="Cambria Math" panose="02040503050406030204" pitchFamily="18" charset="0"/>
                                  <a:ea typeface="Cambria Math" panose="02040503050406030204" pitchFamily="18" charset="0"/>
                                </a:rPr>
                                <m:t>不承担</m:t>
                              </m:r>
                              <m:r>
                                <a:rPr lang="zh-CN" altLang="en-US" sz="2800" i="1">
                                  <a:latin typeface="Cambria Math" panose="02040503050406030204" pitchFamily="18" charset="0"/>
                                  <a:ea typeface="Cambria Math" panose="02040503050406030204" pitchFamily="18" charset="0"/>
                                </a:rPr>
                                <m:t>因素</m:t>
                              </m:r>
                              <m:r>
                                <a:rPr lang="zh-CN" altLang="en-US" sz="2800" i="1" smtClean="0">
                                  <a:latin typeface="Cambria Math" panose="02040503050406030204" pitchFamily="18" charset="0"/>
                                  <a:ea typeface="Cambria Math" panose="02040503050406030204" pitchFamily="18" charset="0"/>
                                </a:rPr>
                                <m:t>风险</m:t>
                              </m:r>
                              <m:r>
                                <a:rPr lang="zh-CN" altLang="en-US" sz="2800" i="1">
                                  <a:latin typeface="Cambria Math" panose="02040503050406030204" pitchFamily="18" charset="0"/>
                                  <a:ea typeface="Cambria Math" panose="02040503050406030204" pitchFamily="18" charset="0"/>
                                </a:rPr>
                                <m:t>，</m:t>
                              </m:r>
                              <m:r>
                                <a:rPr lang="zh-CN" altLang="en-US" sz="2800" i="1" smtClean="0">
                                  <a:latin typeface="Cambria Math" panose="02040503050406030204" pitchFamily="18" charset="0"/>
                                  <a:ea typeface="Cambria Math" panose="02040503050406030204" pitchFamily="18" charset="0"/>
                                </a:rPr>
                                <m:t>对于</m:t>
                              </m:r>
                              <m:r>
                                <a:rPr lang="zh-CN" altLang="en-US" sz="2800" i="1">
                                  <a:latin typeface="Cambria Math" panose="02040503050406030204" pitchFamily="18" charset="0"/>
                                  <a:ea typeface="Cambria Math" panose="02040503050406030204" pitchFamily="18" charset="0"/>
                                </a:rPr>
                                <m:t>任何</m:t>
                              </m:r>
                              <m:r>
                                <a:rPr lang="zh-CN" altLang="en-US" sz="2800" i="1" smtClean="0">
                                  <a:latin typeface="Cambria Math" panose="02040503050406030204" pitchFamily="18" charset="0"/>
                                  <a:ea typeface="Cambria Math" panose="02040503050406030204" pitchFamily="18" charset="0"/>
                                </a:rPr>
                                <m:t>因素</m:t>
                              </m:r>
                              <m:r>
                                <a:rPr lang="zh-CN" altLang="en-US" sz="2800" i="1">
                                  <a:latin typeface="Cambria Math" panose="02040503050406030204" pitchFamily="18" charset="0"/>
                                  <a:ea typeface="Cambria Math" panose="02040503050406030204" pitchFamily="18" charset="0"/>
                                </a:rPr>
                                <m:t>敏感性</m:t>
                              </m:r>
                              <m:r>
                                <a:rPr lang="zh-CN" altLang="en-US" sz="2800" i="1" smtClean="0">
                                  <a:latin typeface="Cambria Math" panose="02040503050406030204" pitchFamily="18" charset="0"/>
                                  <a:ea typeface="Cambria Math" panose="02040503050406030204" pitchFamily="18" charset="0"/>
                                </a:rPr>
                                <m:t>为</m:t>
                              </m:r>
                              <m:r>
                                <a:rPr lang="en-US" altLang="zh-CN" sz="2800" b="0" i="1" smtClean="0">
                                  <a:latin typeface="Cambria Math" panose="02040503050406030204" pitchFamily="18" charset="0"/>
                                  <a:ea typeface="Cambria Math" panose="02040503050406030204" pitchFamily="18" charset="0"/>
                                </a:rPr>
                                <m:t>0</m:t>
                              </m:r>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i="1">
                                      <a:latin typeface="Cambria Math" panose="02040503050406030204" pitchFamily="18" charset="0"/>
                                    </a:rPr>
                                    <m:t>1</m:t>
                                  </m:r>
                                </m:sub>
                              </m:sSub>
                              <m:r>
                                <a:rPr lang="en-US" altLang="zh-CN" sz="280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&gt;0</m:t>
                              </m:r>
                              <m:r>
                                <a:rPr lang="en-US" altLang="zh-CN" sz="2800" i="1">
                                  <a:latin typeface="Cambria Math" panose="02040503050406030204" pitchFamily="18" charset="0"/>
                                  <a:ea typeface="Cambria Math" panose="02040503050406030204" pitchFamily="18" charset="0"/>
                                </a:rPr>
                                <m:t>↔</m:t>
                              </m:r>
                              <m:r>
                                <a:rPr lang="zh-CN" altLang="en-US" sz="2800" i="1" smtClean="0">
                                  <a:latin typeface="Cambria Math" panose="02040503050406030204" pitchFamily="18" charset="0"/>
                                  <a:ea typeface="Cambria Math" panose="02040503050406030204" pitchFamily="18" charset="0"/>
                                </a:rPr>
                                <m:t>具有</m:t>
                              </m:r>
                              <m:r>
                                <a:rPr lang="zh-CN" altLang="en-US" sz="2800" i="1">
                                  <a:latin typeface="Cambria Math" panose="02040503050406030204" pitchFamily="18" charset="0"/>
                                  <a:ea typeface="Cambria Math" panose="02040503050406030204" pitchFamily="18" charset="0"/>
                                </a:rPr>
                                <m:t>正的</m:t>
                              </m:r>
                              <m:r>
                                <a:rPr lang="zh-CN" altLang="en-US" sz="2800" i="1" smtClean="0">
                                  <a:latin typeface="Cambria Math" panose="02040503050406030204" pitchFamily="18" charset="0"/>
                                  <a:ea typeface="Cambria Math" panose="02040503050406030204" pitchFamily="18" charset="0"/>
                                </a:rPr>
                                <m:t>期望</m:t>
                              </m:r>
                              <m:r>
                                <a:rPr lang="zh-CN" altLang="en-US" sz="2800" i="1">
                                  <a:latin typeface="Cambria Math" panose="02040503050406030204" pitchFamily="18" charset="0"/>
                                  <a:ea typeface="Cambria Math" panose="02040503050406030204" pitchFamily="18" charset="0"/>
                                </a:rPr>
                                <m:t>收益率</m:t>
                              </m:r>
                            </m:e>
                          </m:eqArr>
                        </m:e>
                      </m:d>
                    </m:oMath>
                  </m:oMathPara>
                </a14:m>
                <a:endParaRPr lang="zh-CN" altLang="en-US" sz="2800" dirty="0"/>
              </a:p>
            </p:txBody>
          </p:sp>
        </mc:Choice>
        <mc:Fallback xmlns="">
          <p:sp>
            <p:nvSpPr>
              <p:cNvPr id="2" name="文本框 1">
                <a:extLst>
                  <a:ext uri="{FF2B5EF4-FFF2-40B4-BE49-F238E27FC236}">
                    <a16:creationId xmlns:a16="http://schemas.microsoft.com/office/drawing/2014/main" id="{6B06C7C2-DAEC-51B0-7151-309EAD59B571}"/>
                  </a:ext>
                </a:extLst>
              </p:cNvPr>
              <p:cNvSpPr txBox="1">
                <a:spLocks noRot="1" noChangeAspect="1" noMove="1" noResize="1" noEditPoints="1" noAdjustHandles="1" noChangeArrowheads="1" noChangeShapeType="1" noTextEdit="1"/>
              </p:cNvSpPr>
              <p:nvPr/>
            </p:nvSpPr>
            <p:spPr>
              <a:xfrm>
                <a:off x="0" y="1831030"/>
                <a:ext cx="12192000" cy="3195940"/>
              </a:xfrm>
              <a:prstGeom prst="rect">
                <a:avLst/>
              </a:prstGeom>
              <a:blipFill>
                <a:blip r:embed="rId3"/>
                <a:stretch>
                  <a:fillRect l="-1000" t="-190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F44787A-1CE9-3D75-9536-0D64C4958518}"/>
              </a:ext>
            </a:extLst>
          </p:cNvPr>
          <p:cNvSpPr txBox="1"/>
          <p:nvPr/>
        </p:nvSpPr>
        <p:spPr>
          <a:xfrm>
            <a:off x="4514728" y="6145714"/>
            <a:ext cx="7697941" cy="523220"/>
          </a:xfrm>
          <a:prstGeom prst="rect">
            <a:avLst/>
          </a:prstGeom>
          <a:noFill/>
        </p:spPr>
        <p:txBody>
          <a:bodyPr wrap="none" rtlCol="0">
            <a:spAutoFit/>
          </a:bodyPr>
          <a:lstStyle/>
          <a:p>
            <a:pPr algn="l"/>
            <a:r>
              <a:rPr lang="zh-CN" altLang="en-US" sz="2800" dirty="0"/>
              <a:t>注：</a:t>
            </a:r>
            <a:r>
              <a:rPr lang="en-US" altLang="zh-CN" sz="2800" dirty="0"/>
              <a:t>P118-119</a:t>
            </a:r>
            <a:r>
              <a:rPr lang="zh-CN" altLang="en-US" sz="2800" dirty="0"/>
              <a:t>的</a:t>
            </a:r>
            <a:r>
              <a:rPr lang="en-US" altLang="zh-CN" sz="2800" dirty="0"/>
              <a:t>APT</a:t>
            </a:r>
            <a:r>
              <a:rPr lang="zh-CN" altLang="en-US" sz="2800" dirty="0"/>
              <a:t>方程的矩阵形式不需要掌握</a:t>
            </a:r>
          </a:p>
        </p:txBody>
      </p:sp>
    </p:spTree>
    <p:extLst>
      <p:ext uri="{BB962C8B-B14F-4D97-AF65-F5344CB8AC3E}">
        <p14:creationId xmlns:p14="http://schemas.microsoft.com/office/powerpoint/2010/main" val="18702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2554" y="3930223"/>
            <a:ext cx="386689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债券定价分析</a:t>
            </a:r>
          </a:p>
        </p:txBody>
      </p:sp>
    </p:spTree>
    <p:extLst>
      <p:ext uri="{BB962C8B-B14F-4D97-AF65-F5344CB8AC3E}">
        <p14:creationId xmlns:p14="http://schemas.microsoft.com/office/powerpoint/2010/main" val="17703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036430" y="250621"/>
            <a:ext cx="1547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终值</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现值</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BF221ED-F750-D433-8AE0-7710A1F4390B}"/>
                  </a:ext>
                </a:extLst>
              </p:cNvPr>
              <p:cNvSpPr txBox="1"/>
              <p:nvPr/>
            </p:nvSpPr>
            <p:spPr>
              <a:xfrm>
                <a:off x="3246406" y="1628571"/>
                <a:ext cx="5699189" cy="3600858"/>
              </a:xfrm>
              <a:prstGeom prst="rect">
                <a:avLst/>
              </a:prstGeom>
              <a:noFill/>
            </p:spPr>
            <p:txBody>
              <a:bodyPr wrap="none" rtlCol="0">
                <a:spAutoFit/>
              </a:bodyPr>
              <a:lstStyle/>
              <a:p>
                <a:pPr algn="l"/>
                <a:r>
                  <a:rPr lang="zh-CN" altLang="en-US" sz="2800" dirty="0"/>
                  <a:t>单利终值的计算：</a:t>
                </a:r>
                <a14:m>
                  <m:oMath xmlns:m="http://schemas.openxmlformats.org/officeDocument/2006/math">
                    <m:r>
                      <a:rPr lang="en-US" altLang="zh-CN" sz="2800" i="1" dirty="0" smtClean="0">
                        <a:latin typeface="Cambria Math" panose="02040503050406030204" pitchFamily="18" charset="0"/>
                      </a:rPr>
                      <m:t>𝐹𝑉</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𝑃</m:t>
                    </m:r>
                    <m:r>
                      <a:rPr lang="en-US" altLang="zh-CN" sz="2800" b="0" i="0" dirty="0" smtClean="0">
                        <a:latin typeface="Cambria Math" panose="02040503050406030204" pitchFamily="18" charset="0"/>
                      </a:rPr>
                      <m:t>(1+</m:t>
                    </m:r>
                    <m:r>
                      <m:rPr>
                        <m:sty m:val="p"/>
                      </m:rPr>
                      <a:rPr lang="en-US" altLang="zh-CN" sz="2800" b="0" i="0" dirty="0" smtClean="0">
                        <a:latin typeface="Cambria Math" panose="02040503050406030204" pitchFamily="18" charset="0"/>
                      </a:rPr>
                      <m:t>y</m:t>
                    </m:r>
                    <m:r>
                      <a:rPr lang="en-US" altLang="zh-CN" sz="2800" i="1" dirty="0">
                        <a:latin typeface="Cambria Math" panose="02040503050406030204" pitchFamily="18" charset="0"/>
                      </a:rPr>
                      <m:t>·</m:t>
                    </m:r>
                    <m:r>
                      <m:rPr>
                        <m:sty m:val="p"/>
                      </m:rPr>
                      <a:rPr lang="en-US" altLang="zh-CN" sz="2800" b="0" i="0" dirty="0" smtClean="0">
                        <a:latin typeface="Cambria Math" panose="02040503050406030204" pitchFamily="18" charset="0"/>
                      </a:rPr>
                      <m:t>t</m:t>
                    </m:r>
                    <m:r>
                      <a:rPr lang="en-US" altLang="zh-CN" sz="2800" b="0" i="0" dirty="0" smtClean="0">
                        <a:latin typeface="Cambria Math" panose="02040503050406030204" pitchFamily="18" charset="0"/>
                      </a:rPr>
                      <m:t>)</m:t>
                    </m:r>
                  </m:oMath>
                </a14:m>
                <a:endParaRPr lang="en-US" altLang="zh-CN" sz="2800" dirty="0"/>
              </a:p>
              <a:p>
                <a:pPr algn="l"/>
                <a:r>
                  <a:rPr lang="zh-CN" altLang="en-US" sz="2800" dirty="0"/>
                  <a:t>复利终值的计算：</a:t>
                </a:r>
                <a14:m>
                  <m:oMath xmlns:m="http://schemas.openxmlformats.org/officeDocument/2006/math">
                    <m:r>
                      <a:rPr lang="en-US" altLang="zh-CN" sz="2800" i="1" dirty="0" smtClean="0">
                        <a:latin typeface="Cambria Math" panose="02040503050406030204" pitchFamily="18" charset="0"/>
                      </a:rPr>
                      <m:t>𝐹𝑉</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𝑃</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𝑦</m:t>
                        </m:r>
                        <m:r>
                          <a:rPr lang="en-US" altLang="zh-CN" sz="2800" b="0" i="1" dirty="0" smtClean="0">
                            <a:latin typeface="Cambria Math" panose="02040503050406030204" pitchFamily="18" charset="0"/>
                          </a:rPr>
                          <m:t>)</m:t>
                        </m:r>
                      </m:e>
                      <m:sup>
                        <m:r>
                          <a:rPr lang="en-US" altLang="zh-CN" sz="2800" b="0" i="1" dirty="0" smtClean="0">
                            <a:latin typeface="Cambria Math" panose="02040503050406030204" pitchFamily="18" charset="0"/>
                          </a:rPr>
                          <m:t>𝑡</m:t>
                        </m:r>
                      </m:sup>
                    </m:sSup>
                  </m:oMath>
                </a14:m>
                <a:endParaRPr lang="en-US" altLang="zh-CN" sz="2800" dirty="0"/>
              </a:p>
              <a:p>
                <a:pPr algn="l"/>
                <a:r>
                  <a:rPr lang="zh-CN" altLang="en-US" sz="2800" dirty="0"/>
                  <a:t>连续复利终值的计算：</a:t>
                </a:r>
                <a14:m>
                  <m:oMath xmlns:m="http://schemas.openxmlformats.org/officeDocument/2006/math">
                    <m:r>
                      <a:rPr lang="en-US" altLang="zh-CN" sz="2800" i="1" dirty="0" smtClean="0">
                        <a:latin typeface="Cambria Math" panose="02040503050406030204" pitchFamily="18" charset="0"/>
                      </a:rPr>
                      <m:t>𝐹𝑉</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𝑃</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𝑒</m:t>
                        </m:r>
                      </m:e>
                      <m:sup>
                        <m:r>
                          <a:rPr lang="en-US" altLang="zh-CN" sz="2800" b="0" i="1" dirty="0" smtClean="0">
                            <a:latin typeface="Cambria Math" panose="02040503050406030204" pitchFamily="18" charset="0"/>
                          </a:rPr>
                          <m:t>𝑦𝑡</m:t>
                        </m:r>
                      </m:sup>
                    </m:sSup>
                  </m:oMath>
                </a14:m>
                <a:endParaRPr lang="en-US" altLang="zh-CN" sz="2800" dirty="0"/>
              </a:p>
              <a:p>
                <a:pPr algn="l"/>
                <a:endParaRPr lang="en-US" altLang="zh-CN" sz="1400" dirty="0"/>
              </a:p>
              <a:p>
                <a:r>
                  <a:rPr lang="zh-CN" altLang="en-US" sz="2800" dirty="0"/>
                  <a:t>单利现值的计算：</a:t>
                </a:r>
                <a14:m>
                  <m:oMath xmlns:m="http://schemas.openxmlformats.org/officeDocument/2006/math">
                    <m:r>
                      <a:rPr lang="en-US" altLang="zh-CN" sz="2800" i="1" dirty="0" smtClean="0">
                        <a:latin typeface="Cambria Math" panose="02040503050406030204" pitchFamily="18" charset="0"/>
                      </a:rPr>
                      <m:t>𝑃𝑉</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𝐹𝑉</m:t>
                        </m:r>
                      </m:num>
                      <m:den>
                        <m:r>
                          <a:rPr lang="en-US" altLang="zh-CN" sz="2800" dirty="0">
                            <a:latin typeface="Cambria Math" panose="02040503050406030204" pitchFamily="18" charset="0"/>
                          </a:rPr>
                          <m:t>1+</m:t>
                        </m:r>
                        <m:r>
                          <m:rPr>
                            <m:sty m:val="p"/>
                          </m:rPr>
                          <a:rPr lang="en-US" altLang="zh-CN" sz="2800" dirty="0">
                            <a:latin typeface="Cambria Math" panose="02040503050406030204" pitchFamily="18" charset="0"/>
                          </a:rPr>
                          <m:t>y</m:t>
                        </m:r>
                        <m:r>
                          <a:rPr lang="en-US" altLang="zh-CN" sz="2800" i="1" dirty="0">
                            <a:latin typeface="Cambria Math" panose="02040503050406030204" pitchFamily="18" charset="0"/>
                          </a:rPr>
                          <m:t>·</m:t>
                        </m:r>
                        <m:r>
                          <m:rPr>
                            <m:sty m:val="p"/>
                          </m:rPr>
                          <a:rPr lang="en-US" altLang="zh-CN" sz="2800" dirty="0">
                            <a:latin typeface="Cambria Math" panose="02040503050406030204" pitchFamily="18" charset="0"/>
                          </a:rPr>
                          <m:t>t</m:t>
                        </m:r>
                      </m:den>
                    </m:f>
                  </m:oMath>
                </a14:m>
                <a:endParaRPr lang="en-US" altLang="zh-CN" sz="2800" dirty="0"/>
              </a:p>
              <a:p>
                <a:r>
                  <a:rPr lang="zh-CN" altLang="en-US" sz="2800" dirty="0"/>
                  <a:t>复利现值的计算：</a:t>
                </a:r>
                <a14:m>
                  <m:oMath xmlns:m="http://schemas.openxmlformats.org/officeDocument/2006/math">
                    <m:r>
                      <a:rPr lang="en-US" altLang="zh-CN" sz="2800" i="1" dirty="0" smtClean="0">
                        <a:latin typeface="Cambria Math" panose="02040503050406030204" pitchFamily="18" charset="0"/>
                      </a:rPr>
                      <m:t>𝑃𝑉</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𝐹𝑉</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a:latin typeface="Cambria Math" panose="02040503050406030204" pitchFamily="18" charset="0"/>
                              </a:rPr>
                              <m:t>𝑦</m:t>
                            </m:r>
                            <m:r>
                              <a:rPr lang="en-US" altLang="zh-CN" sz="2800" i="1" dirty="0">
                                <a:latin typeface="Cambria Math" panose="02040503050406030204" pitchFamily="18" charset="0"/>
                              </a:rPr>
                              <m:t>)</m:t>
                            </m:r>
                          </m:e>
                          <m:sup>
                            <m:r>
                              <a:rPr lang="en-US" altLang="zh-CN" sz="2800" i="1" dirty="0">
                                <a:latin typeface="Cambria Math" panose="02040503050406030204" pitchFamily="18" charset="0"/>
                              </a:rPr>
                              <m:t>𝑡</m:t>
                            </m:r>
                          </m:sup>
                        </m:sSup>
                      </m:den>
                    </m:f>
                  </m:oMath>
                </a14:m>
                <a:endParaRPr lang="en-US" altLang="zh-CN" sz="2800" dirty="0"/>
              </a:p>
              <a:p>
                <a:r>
                  <a:rPr lang="zh-CN" altLang="en-US" sz="2800" dirty="0"/>
                  <a:t>连续复利现值的计算：</a:t>
                </a:r>
                <a14:m>
                  <m:oMath xmlns:m="http://schemas.openxmlformats.org/officeDocument/2006/math">
                    <m:r>
                      <a:rPr lang="en-US" altLang="zh-CN" sz="2800" i="1" dirty="0" smtClean="0">
                        <a:latin typeface="Cambria Math" panose="02040503050406030204" pitchFamily="18" charset="0"/>
                      </a:rPr>
                      <m:t>𝐹𝑉</m:t>
                    </m:r>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𝐹𝑉</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𝑒</m:t>
                            </m:r>
                          </m:e>
                          <m:sup>
                            <m:r>
                              <a:rPr lang="en-US" altLang="zh-CN" sz="2800" i="1" dirty="0">
                                <a:latin typeface="Cambria Math" panose="02040503050406030204" pitchFamily="18" charset="0"/>
                              </a:rPr>
                              <m:t>𝑦𝑡</m:t>
                            </m:r>
                          </m:sup>
                        </m:sSup>
                      </m:den>
                    </m:f>
                  </m:oMath>
                </a14:m>
                <a:endParaRPr lang="zh-CN" altLang="en-US" sz="2800" dirty="0"/>
              </a:p>
            </p:txBody>
          </p:sp>
        </mc:Choice>
        <mc:Fallback xmlns="">
          <p:sp>
            <p:nvSpPr>
              <p:cNvPr id="2" name="文本框 1">
                <a:extLst>
                  <a:ext uri="{FF2B5EF4-FFF2-40B4-BE49-F238E27FC236}">
                    <a16:creationId xmlns:a16="http://schemas.microsoft.com/office/drawing/2014/main" id="{3BF221ED-F750-D433-8AE0-7710A1F4390B}"/>
                  </a:ext>
                </a:extLst>
              </p:cNvPr>
              <p:cNvSpPr txBox="1">
                <a:spLocks noRot="1" noChangeAspect="1" noMove="1" noResize="1" noEditPoints="1" noAdjustHandles="1" noChangeArrowheads="1" noChangeShapeType="1" noTextEdit="1"/>
              </p:cNvSpPr>
              <p:nvPr/>
            </p:nvSpPr>
            <p:spPr>
              <a:xfrm>
                <a:off x="3246406" y="1628571"/>
                <a:ext cx="5699189" cy="3600858"/>
              </a:xfrm>
              <a:prstGeom prst="rect">
                <a:avLst/>
              </a:prstGeom>
              <a:blipFill>
                <a:blip r:embed="rId3"/>
                <a:stretch>
                  <a:fillRect l="-2248" t="-1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6497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5"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债券定价</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53F9AD2-5944-8318-60DA-88C43BF3F3FC}"/>
              </a:ext>
            </a:extLst>
          </p:cNvPr>
          <p:cNvSpPr txBox="1"/>
          <p:nvPr/>
        </p:nvSpPr>
        <p:spPr>
          <a:xfrm>
            <a:off x="1654464" y="3167390"/>
            <a:ext cx="8883073" cy="523220"/>
          </a:xfrm>
          <a:prstGeom prst="rect">
            <a:avLst/>
          </a:prstGeom>
          <a:noFill/>
        </p:spPr>
        <p:txBody>
          <a:bodyPr wrap="square" rtlCol="0">
            <a:spAutoFit/>
          </a:bodyPr>
          <a:lstStyle/>
          <a:p>
            <a:pPr algn="l"/>
            <a:r>
              <a:rPr lang="zh-CN" altLang="en-US" sz="2800" dirty="0"/>
              <a:t>本节内容在</a:t>
            </a:r>
            <a:r>
              <a:rPr lang="en-US" altLang="zh-CN" sz="2800" dirty="0"/>
              <a:t>《</a:t>
            </a:r>
            <a:r>
              <a:rPr lang="zh-CN" altLang="en-US" sz="2800" dirty="0"/>
              <a:t>公司理财</a:t>
            </a:r>
            <a:r>
              <a:rPr lang="en-US" altLang="zh-CN" sz="2800" dirty="0"/>
              <a:t>》CH4-5</a:t>
            </a:r>
            <a:r>
              <a:rPr lang="zh-CN" altLang="en-US" sz="2800" dirty="0"/>
              <a:t>中已经提及，不再赘述。</a:t>
            </a:r>
          </a:p>
        </p:txBody>
      </p:sp>
    </p:spTree>
    <p:extLst>
      <p:ext uri="{BB962C8B-B14F-4D97-AF65-F5344CB8AC3E}">
        <p14:creationId xmlns:p14="http://schemas.microsoft.com/office/powerpoint/2010/main" val="192654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债券定价定理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D081A06-FBF9-EB33-D15E-E89B3EA2EF18}"/>
              </a:ext>
            </a:extLst>
          </p:cNvPr>
          <p:cNvSpPr txBox="1"/>
          <p:nvPr/>
        </p:nvSpPr>
        <p:spPr>
          <a:xfrm>
            <a:off x="138953" y="1183284"/>
            <a:ext cx="11914094" cy="4832092"/>
          </a:xfrm>
          <a:prstGeom prst="rect">
            <a:avLst/>
          </a:prstGeom>
          <a:noFill/>
        </p:spPr>
        <p:txBody>
          <a:bodyPr wrap="square">
            <a:spAutoFit/>
          </a:bodyPr>
          <a:lstStyle/>
          <a:p>
            <a:r>
              <a:rPr lang="zh-CN" altLang="en-US" sz="2800" dirty="0"/>
              <a:t>第一，债券呈现平价、溢价或折价，取决于票面利率和到期收益率的大小。如果一种债券的票面利率和到期收益率相等，则债券的价格将等于票面金额</a:t>
            </a:r>
            <a:r>
              <a:rPr lang="en-US" altLang="zh-CN" sz="2800" dirty="0"/>
              <a:t>,</a:t>
            </a:r>
            <a:r>
              <a:rPr lang="zh-CN" altLang="en-US" sz="2800" dirty="0"/>
              <a:t>即平价。同理，如果一种债券的票面利率高于到期收益率</a:t>
            </a:r>
            <a:r>
              <a:rPr lang="en-US" altLang="zh-CN" sz="2800" dirty="0"/>
              <a:t>,</a:t>
            </a:r>
            <a:r>
              <a:rPr lang="zh-CN" altLang="en-US" sz="2800" dirty="0"/>
              <a:t>则债券的价格将高于票面金额，即溢价；如果一种债券的票面利率低于到期收益率</a:t>
            </a:r>
            <a:r>
              <a:rPr lang="en-US" altLang="zh-CN" sz="2800" dirty="0"/>
              <a:t>,</a:t>
            </a:r>
            <a:r>
              <a:rPr lang="zh-CN" altLang="en-US" sz="2800" dirty="0"/>
              <a:t>则债券的价格将低于票面金额，即折价。</a:t>
            </a:r>
            <a:endParaRPr lang="en-US" altLang="zh-CN" sz="2800" dirty="0"/>
          </a:p>
          <a:p>
            <a:r>
              <a:rPr lang="zh-CN" altLang="en-US" sz="2800" dirty="0"/>
              <a:t>第二，债券的价格与到期收益率负相关。</a:t>
            </a:r>
            <a:endParaRPr lang="en-US" altLang="zh-CN" sz="2800" dirty="0"/>
          </a:p>
          <a:p>
            <a:r>
              <a:rPr lang="zh-CN" altLang="en-US" sz="2800" dirty="0"/>
              <a:t>第三，随着到期日临近，债券的价格会日益接近票面金额。</a:t>
            </a:r>
            <a:endParaRPr lang="en-US" altLang="zh-CN" sz="2800" dirty="0"/>
          </a:p>
          <a:p>
            <a:r>
              <a:rPr lang="zh-CN" altLang="en-US" sz="2800" dirty="0"/>
              <a:t>第四，债券折价（或溢价）的速度会随着到期日临近而逐渐增加。</a:t>
            </a:r>
            <a:endParaRPr lang="en-US" altLang="zh-CN" sz="2800" dirty="0"/>
          </a:p>
          <a:p>
            <a:r>
              <a:rPr lang="zh-CN" altLang="en-US" sz="2800" dirty="0"/>
              <a:t>第五，债券到期收益率下降使其价格上涨的幅度，高于收益率同幅度上升使其价格下跌的幅度。（由于债券价格凸性）</a:t>
            </a:r>
            <a:endParaRPr lang="en-US" altLang="zh-CN" sz="2800" dirty="0"/>
          </a:p>
          <a:p>
            <a:r>
              <a:rPr lang="zh-CN" altLang="en-US" sz="2800" dirty="0"/>
              <a:t>第六，债券的票面利率越低，债券的价格对市场利率的变化就越敏感。</a:t>
            </a:r>
          </a:p>
        </p:txBody>
      </p:sp>
    </p:spTree>
    <p:extLst>
      <p:ext uri="{BB962C8B-B14F-4D97-AF65-F5344CB8AC3E}">
        <p14:creationId xmlns:p14="http://schemas.microsoft.com/office/powerpoint/2010/main" val="3354946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6"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债券评级</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211CDF5E-42B1-FB96-49A1-9A6DEAE19527}"/>
              </a:ext>
            </a:extLst>
          </p:cNvPr>
          <p:cNvPicPr>
            <a:picLocks noChangeAspect="1"/>
          </p:cNvPicPr>
          <p:nvPr/>
        </p:nvPicPr>
        <p:blipFill>
          <a:blip r:embed="rId4"/>
          <a:stretch>
            <a:fillRect/>
          </a:stretch>
        </p:blipFill>
        <p:spPr>
          <a:xfrm>
            <a:off x="1557336" y="940284"/>
            <a:ext cx="9077328" cy="5321192"/>
          </a:xfrm>
          <a:prstGeom prst="rect">
            <a:avLst/>
          </a:prstGeom>
        </p:spPr>
      </p:pic>
    </p:spTree>
    <p:extLst>
      <p:ext uri="{BB962C8B-B14F-4D97-AF65-F5344CB8AC3E}">
        <p14:creationId xmlns:p14="http://schemas.microsoft.com/office/powerpoint/2010/main" val="2780583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6"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债券评级</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5" name="表格 2">
            <a:extLst>
              <a:ext uri="{FF2B5EF4-FFF2-40B4-BE49-F238E27FC236}">
                <a16:creationId xmlns:a16="http://schemas.microsoft.com/office/drawing/2014/main" id="{176EAC26-22A2-5837-B6F8-BCE9B21F6712}"/>
              </a:ext>
            </a:extLst>
          </p:cNvPr>
          <p:cNvGraphicFramePr>
            <a:graphicFrameLocks noGrp="1"/>
          </p:cNvGraphicFramePr>
          <p:nvPr>
            <p:extLst>
              <p:ext uri="{D42A27DB-BD31-4B8C-83A1-F6EECF244321}">
                <p14:modId xmlns:p14="http://schemas.microsoft.com/office/powerpoint/2010/main" val="1183503637"/>
              </p:ext>
            </p:extLst>
          </p:nvPr>
        </p:nvGraphicFramePr>
        <p:xfrm>
          <a:off x="1532629" y="1047861"/>
          <a:ext cx="9126743" cy="5181600"/>
        </p:xfrm>
        <a:graphic>
          <a:graphicData uri="http://schemas.openxmlformats.org/drawingml/2006/table">
            <a:tbl>
              <a:tblPr firstRow="1" bandRow="1">
                <a:tableStyleId>{5C22544A-7EE6-4342-B048-85BDC9FD1C3A}</a:tableStyleId>
              </a:tblPr>
              <a:tblGrid>
                <a:gridCol w="5526743">
                  <a:extLst>
                    <a:ext uri="{9D8B030D-6E8A-4147-A177-3AD203B41FA5}">
                      <a16:colId xmlns:a16="http://schemas.microsoft.com/office/drawing/2014/main" val="845471146"/>
                    </a:ext>
                  </a:extLst>
                </a:gridCol>
                <a:gridCol w="1800000">
                  <a:extLst>
                    <a:ext uri="{9D8B030D-6E8A-4147-A177-3AD203B41FA5}">
                      <a16:colId xmlns:a16="http://schemas.microsoft.com/office/drawing/2014/main" val="855002298"/>
                    </a:ext>
                  </a:extLst>
                </a:gridCol>
                <a:gridCol w="1800000">
                  <a:extLst>
                    <a:ext uri="{9D8B030D-6E8A-4147-A177-3AD203B41FA5}">
                      <a16:colId xmlns:a16="http://schemas.microsoft.com/office/drawing/2014/main" val="3813022110"/>
                    </a:ext>
                  </a:extLst>
                </a:gridCol>
              </a:tblGrid>
              <a:tr h="370840">
                <a:tc>
                  <a:txBody>
                    <a:bodyPr/>
                    <a:lstStyle/>
                    <a:p>
                      <a:pPr algn="ctr"/>
                      <a:r>
                        <a:rPr lang="zh-CN" altLang="en-US" sz="2800" dirty="0">
                          <a:solidFill>
                            <a:schemeClr val="tx1"/>
                          </a:solidFill>
                        </a:rPr>
                        <a:t>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穆迪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标普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068582"/>
                  </a:ext>
                </a:extLst>
              </a:tr>
              <a:tr h="370840">
                <a:tc rowSpan="4">
                  <a:txBody>
                    <a:bodyPr/>
                    <a:lstStyle/>
                    <a:p>
                      <a:pPr algn="ctr"/>
                      <a:r>
                        <a:rPr lang="zh-CN" altLang="en-US" sz="2800" dirty="0">
                          <a:solidFill>
                            <a:schemeClr val="tx1"/>
                          </a:solidFill>
                        </a:rPr>
                        <a:t>投资级债券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err="1">
                          <a:solidFill>
                            <a:schemeClr val="tx1"/>
                          </a:solidFill>
                        </a:rPr>
                        <a:t>Aaa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882435"/>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3575269"/>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531961"/>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rgbClr val="FF0000"/>
                          </a:solidFill>
                        </a:rPr>
                        <a:t>Baa</a:t>
                      </a:r>
                      <a:endParaRPr lang="zh-CN" altLang="en-US" sz="2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rgbClr val="FF0000"/>
                          </a:solidFill>
                        </a:rPr>
                        <a:t>BBB</a:t>
                      </a:r>
                      <a:endParaRPr lang="zh-CN" altLang="en-US" sz="2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942754"/>
                  </a:ext>
                </a:extLst>
              </a:tr>
              <a:tr h="370840">
                <a:tc rowSpan="5">
                  <a:txBody>
                    <a:bodyPr/>
                    <a:lstStyle/>
                    <a:p>
                      <a:pPr algn="ctr"/>
                      <a:r>
                        <a:rPr lang="zh-CN" altLang="en-US" sz="2800" dirty="0">
                          <a:solidFill>
                            <a:schemeClr val="tx1"/>
                          </a:solidFill>
                        </a:rPr>
                        <a:t>投机级债券</a:t>
                      </a:r>
                      <a:r>
                        <a:rPr lang="en-US" altLang="zh-CN" sz="2800" dirty="0">
                          <a:solidFill>
                            <a:schemeClr val="tx1"/>
                          </a:solidFill>
                        </a:rPr>
                        <a:t>/</a:t>
                      </a:r>
                      <a:r>
                        <a:rPr lang="zh-CN" altLang="en-US" sz="2800" dirty="0">
                          <a:solidFill>
                            <a:schemeClr val="tx1"/>
                          </a:solidFill>
                        </a:rPr>
                        <a:t>高收益债券</a:t>
                      </a:r>
                      <a:r>
                        <a:rPr lang="en-US" altLang="zh-CN" sz="2800" dirty="0">
                          <a:solidFill>
                            <a:schemeClr val="tx1"/>
                          </a:solidFill>
                        </a:rPr>
                        <a:t>/</a:t>
                      </a:r>
                      <a:r>
                        <a:rPr lang="zh-CN" altLang="en-US" sz="2800" dirty="0">
                          <a:solidFill>
                            <a:schemeClr val="tx1"/>
                          </a:solidFill>
                        </a:rPr>
                        <a:t>垃圾债券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9196023"/>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5830190"/>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err="1">
                          <a:solidFill>
                            <a:schemeClr val="tx1"/>
                          </a:solidFill>
                        </a:rPr>
                        <a:t>Caa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CCC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2695969"/>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Ca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2320526"/>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C,D</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459861"/>
                  </a:ext>
                </a:extLst>
              </a:tr>
            </a:tbl>
          </a:graphicData>
        </a:graphic>
      </p:graphicFrame>
    </p:spTree>
    <p:extLst>
      <p:ext uri="{BB962C8B-B14F-4D97-AF65-F5344CB8AC3E}">
        <p14:creationId xmlns:p14="http://schemas.microsoft.com/office/powerpoint/2010/main" val="1725357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603"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区分不同的收益率</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0730381-4BBA-F226-F6E2-2518514EB744}"/>
                  </a:ext>
                </a:extLst>
              </p:cNvPr>
              <p:cNvSpPr txBox="1"/>
              <p:nvPr/>
            </p:nvSpPr>
            <p:spPr>
              <a:xfrm>
                <a:off x="846807" y="1156968"/>
                <a:ext cx="10498387" cy="4544064"/>
              </a:xfrm>
              <a:prstGeom prst="rect">
                <a:avLst/>
              </a:prstGeom>
              <a:noFill/>
            </p:spPr>
            <p:txBody>
              <a:bodyPr wrap="none" rtlCol="0">
                <a:spAutoFit/>
              </a:bodyPr>
              <a:lstStyle/>
              <a:p>
                <a:pPr algn="l"/>
                <a:r>
                  <a:rPr lang="zh-CN" altLang="en-US" sz="2800" dirty="0"/>
                  <a:t>（一）当期收益率：债券每年支付的利息与债券价格的比值。</a:t>
                </a:r>
                <a:endParaRPr lang="en-US" altLang="zh-CN" sz="2800" dirty="0"/>
              </a:p>
              <a:p>
                <a:pPr algn="l"/>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𝑦</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𝐶</m:t>
                          </m:r>
                        </m:num>
                        <m:den>
                          <m:r>
                            <a:rPr lang="en-US" altLang="zh-CN" sz="2800" b="0" i="1" dirty="0" smtClean="0">
                              <a:latin typeface="Cambria Math" panose="02040503050406030204" pitchFamily="18" charset="0"/>
                            </a:rPr>
                            <m:t>𝑃</m:t>
                          </m:r>
                        </m:den>
                      </m:f>
                    </m:oMath>
                  </m:oMathPara>
                </a14:m>
                <a:endParaRPr lang="en-US" altLang="zh-CN" sz="2800" dirty="0"/>
              </a:p>
              <a:p>
                <a:pPr algn="l"/>
                <a:r>
                  <a:rPr lang="zh-CN" altLang="en-US" sz="2800" dirty="0"/>
                  <a:t>（二）到期收益率：</a:t>
                </a:r>
                <a:r>
                  <a:rPr lang="zh-CN" altLang="en-US" sz="2800" b="0" i="0" dirty="0">
                    <a:solidFill>
                      <a:srgbClr val="111111"/>
                    </a:solidFill>
                    <a:effectLst/>
                    <a:latin typeface="Arial" panose="020B0604020202020204" pitchFamily="34" charset="0"/>
                  </a:rPr>
                  <a:t>将债券持有到期末所获得的收益率，即</a:t>
                </a:r>
                <a:r>
                  <a:rPr lang="en-US" altLang="zh-CN" sz="2800" b="0" i="0" dirty="0">
                    <a:solidFill>
                      <a:srgbClr val="111111"/>
                    </a:solidFill>
                    <a:effectLst/>
                    <a:latin typeface="Arial" panose="020B0604020202020204" pitchFamily="34" charset="0"/>
                  </a:rPr>
                  <a:t>IRR</a:t>
                </a:r>
                <a:r>
                  <a:rPr lang="zh-CN" altLang="en-US" sz="2800" b="0" i="0" dirty="0">
                    <a:solidFill>
                      <a:srgbClr val="111111"/>
                    </a:solidFill>
                    <a:effectLst/>
                    <a:latin typeface="Arial" panose="020B0604020202020204" pitchFamily="34" charset="0"/>
                  </a:rPr>
                  <a:t>。</a:t>
                </a:r>
                <a:endParaRPr lang="en-US" altLang="zh-CN" sz="2800" b="0" i="0" dirty="0">
                  <a:solidFill>
                    <a:srgbClr val="111111"/>
                  </a:solidFill>
                  <a:effectLst/>
                  <a:latin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m:t>
                              </m:r>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𝑌𝑇𝑀</m:t>
                                  </m:r>
                                  <m:r>
                                    <a:rPr lang="en-US" altLang="zh-CN" sz="2800" i="1">
                                      <a:latin typeface="Cambria Math" panose="02040503050406030204" pitchFamily="18" charset="0"/>
                                    </a:rPr>
                                    <m:t>)</m:t>
                                  </m:r>
                                </m:e>
                                <m:sup>
                                  <m:r>
                                    <a:rPr lang="en-US" altLang="zh-CN" sz="2800" b="0" i="1" smtClean="0">
                                      <a:latin typeface="Cambria Math" panose="02040503050406030204" pitchFamily="18" charset="0"/>
                                    </a:rPr>
                                    <m:t>𝑡</m:t>
                                  </m:r>
                                </m:sup>
                              </m:sSup>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𝑌𝑇𝑀</m:t>
                                  </m:r>
                                  <m:r>
                                    <a:rPr lang="en-US" altLang="zh-CN" sz="2800" i="1">
                                      <a:latin typeface="Cambria Math" panose="02040503050406030204" pitchFamily="18" charset="0"/>
                                    </a:rPr>
                                    <m:t>)</m:t>
                                  </m:r>
                                </m:e>
                                <m:sup>
                                  <m:r>
                                    <a:rPr lang="en-US" altLang="zh-CN" sz="2800" b="0" i="1" smtClean="0">
                                      <a:latin typeface="Cambria Math" panose="02040503050406030204" pitchFamily="18" charset="0"/>
                                    </a:rPr>
                                    <m:t>𝑛</m:t>
                                  </m:r>
                                </m:sup>
                              </m:sSup>
                            </m:den>
                          </m:f>
                        </m:e>
                      </m:nary>
                    </m:oMath>
                  </m:oMathPara>
                </a14:m>
                <a:endParaRPr lang="en-US" altLang="zh-CN" sz="2800" dirty="0"/>
              </a:p>
              <a:p>
                <a:r>
                  <a:rPr lang="zh-CN" altLang="en-US" sz="2800" dirty="0"/>
                  <a:t>（三）赎回收益率与持有期收益率</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𝑡</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𝑦</m:t>
                                  </m:r>
                                  <m:r>
                                    <a:rPr lang="en-US" altLang="zh-CN" sz="2800" i="1">
                                      <a:latin typeface="Cambria Math" panose="02040503050406030204" pitchFamily="18" charset="0"/>
                                    </a:rPr>
                                    <m:t>)</m:t>
                                  </m:r>
                                </m:e>
                                <m:sup>
                                  <m:r>
                                    <a:rPr lang="en-US" altLang="zh-CN" sz="2800" i="1">
                                      <a:latin typeface="Cambria Math" panose="02040503050406030204" pitchFamily="18" charset="0"/>
                                    </a:rPr>
                                    <m:t>𝑡</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𝑐</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𝑦</m:t>
                                  </m:r>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den>
                          </m:f>
                        </m:e>
                      </m:nary>
                    </m:oMath>
                  </m:oMathPara>
                </a14:m>
                <a:endParaRPr lang="en-US" altLang="zh-CN" sz="2800" dirty="0"/>
              </a:p>
            </p:txBody>
          </p:sp>
        </mc:Choice>
        <mc:Fallback xmlns="">
          <p:sp>
            <p:nvSpPr>
              <p:cNvPr id="2" name="文本框 1">
                <a:extLst>
                  <a:ext uri="{FF2B5EF4-FFF2-40B4-BE49-F238E27FC236}">
                    <a16:creationId xmlns:a16="http://schemas.microsoft.com/office/drawing/2014/main" id="{70730381-4BBA-F226-F6E2-2518514EB744}"/>
                  </a:ext>
                </a:extLst>
              </p:cNvPr>
              <p:cNvSpPr txBox="1">
                <a:spLocks noRot="1" noChangeAspect="1" noMove="1" noResize="1" noEditPoints="1" noAdjustHandles="1" noChangeArrowheads="1" noChangeShapeType="1" noTextEdit="1"/>
              </p:cNvSpPr>
              <p:nvPr/>
            </p:nvSpPr>
            <p:spPr>
              <a:xfrm>
                <a:off x="846807" y="1156968"/>
                <a:ext cx="10498387" cy="4544064"/>
              </a:xfrm>
              <a:prstGeom prst="rect">
                <a:avLst/>
              </a:prstGeom>
              <a:blipFill>
                <a:blip r:embed="rId4"/>
                <a:stretch>
                  <a:fillRect l="-1220" t="-1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7111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603"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区分不同的收益率</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0730381-4BBA-F226-F6E2-2518514EB744}"/>
                  </a:ext>
                </a:extLst>
              </p:cNvPr>
              <p:cNvSpPr txBox="1"/>
              <p:nvPr/>
            </p:nvSpPr>
            <p:spPr>
              <a:xfrm>
                <a:off x="886946" y="1191496"/>
                <a:ext cx="10418108" cy="4475008"/>
              </a:xfrm>
              <a:prstGeom prst="rect">
                <a:avLst/>
              </a:prstGeom>
              <a:noFill/>
            </p:spPr>
            <p:txBody>
              <a:bodyPr wrap="none" rtlCol="0">
                <a:spAutoFit/>
              </a:bodyPr>
              <a:lstStyle/>
              <a:p>
                <a:r>
                  <a:rPr lang="zh-CN" altLang="en-US" sz="2800" dirty="0"/>
                  <a:t>（四）即期收益率（即期利率）：一般指零息票债券</a:t>
                </a:r>
                <a:endParaRPr lang="en-US" altLang="zh-CN" sz="2800" dirty="0"/>
              </a:p>
              <a:p>
                <a:pPr algn="ctr"/>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ad>
                      <m:radPr>
                        <m:ctrlPr>
                          <a:rPr lang="en-US" altLang="zh-CN" sz="2800" b="0" i="1" smtClean="0">
                            <a:latin typeface="Cambria Math" panose="02040503050406030204" pitchFamily="18" charset="0"/>
                          </a:rPr>
                        </m:ctrlPr>
                      </m:radPr>
                      <m:deg>
                        <m:r>
                          <m:rPr>
                            <m:brk m:alnAt="7"/>
                          </m:rPr>
                          <a:rPr lang="en-US" altLang="zh-CN" sz="2800" b="0" i="1" smtClean="0">
                            <a:latin typeface="Cambria Math" panose="02040503050406030204" pitchFamily="18" charset="0"/>
                          </a:rPr>
                          <m:t>𝑛</m:t>
                        </m:r>
                      </m:deg>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m:t>
                            </m:r>
                          </m:num>
                          <m:den>
                            <m:r>
                              <a:rPr lang="en-US" altLang="zh-CN" sz="2800" b="0" i="1" smtClean="0">
                                <a:latin typeface="Cambria Math" panose="02040503050406030204" pitchFamily="18" charset="0"/>
                              </a:rPr>
                              <m:t>𝑃</m:t>
                            </m:r>
                          </m:den>
                        </m:f>
                      </m:e>
                    </m:rad>
                    <m:r>
                      <a:rPr lang="en-US" altLang="zh-CN" sz="2800" b="0" i="1" smtClean="0">
                        <a:latin typeface="Cambria Math" panose="02040503050406030204" pitchFamily="18" charset="0"/>
                      </a:rPr>
                      <m:t>−1</m:t>
                    </m:r>
                  </m:oMath>
                </a14:m>
                <a:r>
                  <a:rPr lang="zh-CN" altLang="en-US" sz="2800" dirty="0"/>
                  <a:t>，以上</a:t>
                </a:r>
                <a14:m>
                  <m:oMath xmlns:m="http://schemas.openxmlformats.org/officeDocument/2006/math">
                    <m:r>
                      <a:rPr lang="en-US" altLang="zh-CN" sz="2800" i="1" dirty="0" smtClean="0">
                        <a:latin typeface="Cambria Math" panose="02040503050406030204" pitchFamily="18" charset="0"/>
                      </a:rPr>
                      <m:t>𝑀</m:t>
                    </m:r>
                  </m:oMath>
                </a14:m>
                <a:r>
                  <a:rPr lang="zh-CN" altLang="en-US" sz="2800" dirty="0"/>
                  <a:t>均指债券面值</a:t>
                </a:r>
                <a:endParaRPr lang="en-US" altLang="zh-CN" sz="2800" dirty="0"/>
              </a:p>
              <a:p>
                <a:r>
                  <a:rPr lang="zh-CN" altLang="en-US" sz="2800" dirty="0"/>
                  <a:t>（五）远期收益率（远期利率）：</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p>
                          </m:sSup>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den>
                      </m:f>
                      <m:r>
                        <a:rPr lang="en-US" altLang="zh-CN" sz="2800" b="0" i="1" smtClean="0">
                          <a:latin typeface="Cambria Math" panose="02040503050406030204" pitchFamily="18" charset="0"/>
                        </a:rPr>
                        <m:t>−1</m:t>
                      </m:r>
                    </m:oMath>
                  </m:oMathPara>
                </a14:m>
                <a:endParaRPr lang="en-US" altLang="zh-CN" sz="2800" dirty="0"/>
              </a:p>
              <a:p>
                <a:r>
                  <a:rPr lang="zh-CN" altLang="en-US" sz="2800" dirty="0"/>
                  <a:t>（六）总收益率：考虑利息的再投资效应，其中</a:t>
                </a:r>
                <a14:m>
                  <m:oMath xmlns:m="http://schemas.openxmlformats.org/officeDocument/2006/math">
                    <m:r>
                      <a:rPr lang="en-US" altLang="zh-CN" sz="2800" i="1" dirty="0" smtClean="0">
                        <a:latin typeface="Cambria Math" panose="02040503050406030204" pitchFamily="18" charset="0"/>
                      </a:rPr>
                      <m:t>𝑟</m:t>
                    </m:r>
                  </m:oMath>
                </a14:m>
                <a:r>
                  <a:rPr lang="zh-CN" altLang="en-US" sz="2800" dirty="0"/>
                  <a:t>为再投资收益率</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ad>
                        <m:radPr>
                          <m:ctrlPr>
                            <a:rPr lang="en-US" altLang="zh-CN" sz="2800" i="1">
                              <a:latin typeface="Cambria Math" panose="02040503050406030204" pitchFamily="18" charset="0"/>
                            </a:rPr>
                          </m:ctrlPr>
                        </m:radPr>
                        <m:deg>
                          <m:r>
                            <m:rPr>
                              <m:brk m:alnAt="7"/>
                            </m:rPr>
                            <a:rPr lang="en-US" altLang="zh-CN" sz="2800" i="1">
                              <a:latin typeface="Cambria Math" panose="02040503050406030204" pitchFamily="18" charset="0"/>
                            </a:rPr>
                            <m:t>𝑛</m:t>
                          </m:r>
                        </m:deg>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𝑀</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𝑛</m:t>
                                      </m:r>
                                    </m:sup>
                                  </m:sSup>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𝑟</m:t>
                                  </m:r>
                                </m:den>
                              </m:f>
                              <m:r>
                                <a:rPr lang="en-US" altLang="zh-CN" sz="2800" b="0" i="1" smtClean="0">
                                  <a:latin typeface="Cambria Math" panose="02040503050406030204" pitchFamily="18" charset="0"/>
                                </a:rPr>
                                <m:t>]</m:t>
                              </m:r>
                            </m:num>
                            <m:den>
                              <m:r>
                                <a:rPr lang="en-US" altLang="zh-CN" sz="2800" i="1">
                                  <a:latin typeface="Cambria Math" panose="02040503050406030204" pitchFamily="18" charset="0"/>
                                </a:rPr>
                                <m:t>𝑃</m:t>
                              </m:r>
                            </m:den>
                          </m:f>
                        </m:e>
                      </m:rad>
                      <m:r>
                        <a:rPr lang="en-US" altLang="zh-CN" sz="2800" b="0" i="1" smtClean="0">
                          <a:latin typeface="Cambria Math" panose="02040503050406030204" pitchFamily="18" charset="0"/>
                        </a:rPr>
                        <m:t>−1</m:t>
                      </m:r>
                    </m:oMath>
                  </m:oMathPara>
                </a14:m>
                <a:endParaRPr lang="zh-CN" altLang="en-US" sz="2800" dirty="0"/>
              </a:p>
            </p:txBody>
          </p:sp>
        </mc:Choice>
        <mc:Fallback xmlns="">
          <p:sp>
            <p:nvSpPr>
              <p:cNvPr id="2" name="文本框 1">
                <a:extLst>
                  <a:ext uri="{FF2B5EF4-FFF2-40B4-BE49-F238E27FC236}">
                    <a16:creationId xmlns:a16="http://schemas.microsoft.com/office/drawing/2014/main" id="{70730381-4BBA-F226-F6E2-2518514EB744}"/>
                  </a:ext>
                </a:extLst>
              </p:cNvPr>
              <p:cNvSpPr txBox="1">
                <a:spLocks noRot="1" noChangeAspect="1" noMove="1" noResize="1" noEditPoints="1" noAdjustHandles="1" noChangeArrowheads="1" noChangeShapeType="1" noTextEdit="1"/>
              </p:cNvSpPr>
              <p:nvPr/>
            </p:nvSpPr>
            <p:spPr>
              <a:xfrm>
                <a:off x="886946" y="1191496"/>
                <a:ext cx="10418108" cy="4475008"/>
              </a:xfrm>
              <a:prstGeom prst="rect">
                <a:avLst/>
              </a:prstGeom>
              <a:blipFill>
                <a:blip r:embed="rId4"/>
                <a:stretch>
                  <a:fillRect l="-1170" t="-1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422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94826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风险的种类</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E9B592DE-B7AA-945F-D4CE-A11F16EBF8FD}"/>
              </a:ext>
            </a:extLst>
          </p:cNvPr>
          <p:cNvSpPr txBox="1"/>
          <p:nvPr/>
        </p:nvSpPr>
        <p:spPr>
          <a:xfrm>
            <a:off x="577393" y="3336109"/>
            <a:ext cx="5038165" cy="523220"/>
          </a:xfrm>
          <a:prstGeom prst="rect">
            <a:avLst/>
          </a:prstGeom>
          <a:noFill/>
        </p:spPr>
        <p:txBody>
          <a:bodyPr wrap="square" rtlCol="0">
            <a:spAutoFit/>
          </a:bodyPr>
          <a:lstStyle/>
          <a:p>
            <a:pPr algn="l"/>
            <a:r>
              <a:rPr lang="zh-CN" altLang="en-US" sz="2800" dirty="0"/>
              <a:t>风险是指投资收益的</a:t>
            </a:r>
            <a:r>
              <a:rPr lang="zh-CN" altLang="en-US" sz="2800" dirty="0">
                <a:solidFill>
                  <a:srgbClr val="FF0000"/>
                </a:solidFill>
              </a:rPr>
              <a:t>不确定性</a:t>
            </a:r>
            <a:r>
              <a:rPr lang="zh-CN" altLang="en-US" sz="2800" dirty="0"/>
              <a:t>。</a:t>
            </a:r>
          </a:p>
        </p:txBody>
      </p:sp>
      <p:grpSp>
        <p:nvGrpSpPr>
          <p:cNvPr id="13" name="组合 12">
            <a:extLst>
              <a:ext uri="{FF2B5EF4-FFF2-40B4-BE49-F238E27FC236}">
                <a16:creationId xmlns:a16="http://schemas.microsoft.com/office/drawing/2014/main" id="{837F99A0-FC74-7B3F-BE0C-23020FB1DD6C}"/>
              </a:ext>
            </a:extLst>
          </p:cNvPr>
          <p:cNvGrpSpPr/>
          <p:nvPr/>
        </p:nvGrpSpPr>
        <p:grpSpPr>
          <a:xfrm>
            <a:off x="6465245" y="1098183"/>
            <a:ext cx="3897751" cy="4999072"/>
            <a:chOff x="880234" y="1684129"/>
            <a:chExt cx="3897751" cy="4999072"/>
          </a:xfrm>
        </p:grpSpPr>
        <p:sp>
          <p:nvSpPr>
            <p:cNvPr id="4" name="文本框 3">
              <a:extLst>
                <a:ext uri="{FF2B5EF4-FFF2-40B4-BE49-F238E27FC236}">
                  <a16:creationId xmlns:a16="http://schemas.microsoft.com/office/drawing/2014/main" id="{04062161-CD65-407B-3460-581E01859E22}"/>
                </a:ext>
              </a:extLst>
            </p:cNvPr>
            <p:cNvSpPr txBox="1"/>
            <p:nvPr/>
          </p:nvSpPr>
          <p:spPr>
            <a:xfrm>
              <a:off x="880234" y="3922055"/>
              <a:ext cx="902811" cy="523220"/>
            </a:xfrm>
            <a:prstGeom prst="rect">
              <a:avLst/>
            </a:prstGeom>
            <a:noFill/>
          </p:spPr>
          <p:txBody>
            <a:bodyPr wrap="none" rtlCol="0">
              <a:spAutoFit/>
            </a:bodyPr>
            <a:lstStyle/>
            <a:p>
              <a:pPr algn="l"/>
              <a:r>
                <a:rPr lang="zh-CN" altLang="en-US" sz="2800" dirty="0"/>
                <a:t>风险</a:t>
              </a:r>
            </a:p>
          </p:txBody>
        </p:sp>
        <p:sp>
          <p:nvSpPr>
            <p:cNvPr id="5" name="左大括号 4">
              <a:extLst>
                <a:ext uri="{FF2B5EF4-FFF2-40B4-BE49-F238E27FC236}">
                  <a16:creationId xmlns:a16="http://schemas.microsoft.com/office/drawing/2014/main" id="{B5958535-F11E-A9E1-ECA2-D8A10A8329B6}"/>
                </a:ext>
              </a:extLst>
            </p:cNvPr>
            <p:cNvSpPr/>
            <p:nvPr/>
          </p:nvSpPr>
          <p:spPr>
            <a:xfrm>
              <a:off x="1757082" y="1939636"/>
              <a:ext cx="322728" cy="44880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D00E731-8B04-3FF9-04FC-20C8E306640C}"/>
                </a:ext>
              </a:extLst>
            </p:cNvPr>
            <p:cNvSpPr txBox="1"/>
            <p:nvPr/>
          </p:nvSpPr>
          <p:spPr>
            <a:xfrm>
              <a:off x="2079810" y="1684129"/>
              <a:ext cx="2576346" cy="523220"/>
            </a:xfrm>
            <a:prstGeom prst="rect">
              <a:avLst/>
            </a:prstGeom>
            <a:noFill/>
          </p:spPr>
          <p:txBody>
            <a:bodyPr wrap="none" rtlCol="0">
              <a:spAutoFit/>
            </a:bodyPr>
            <a:lstStyle/>
            <a:p>
              <a:pPr algn="l"/>
              <a:r>
                <a:rPr lang="zh-CN" altLang="en-US" sz="2800" b="1" dirty="0"/>
                <a:t>利率</a:t>
              </a:r>
              <a:r>
                <a:rPr lang="en-US" altLang="zh-CN" sz="2800" b="1" dirty="0"/>
                <a:t>(</a:t>
              </a:r>
              <a:r>
                <a:rPr lang="zh-CN" altLang="en-US" sz="2800" b="1" dirty="0"/>
                <a:t>市场</a:t>
              </a:r>
              <a:r>
                <a:rPr lang="en-US" altLang="zh-CN" sz="2800" b="1" dirty="0"/>
                <a:t>)</a:t>
              </a:r>
              <a:r>
                <a:rPr lang="zh-CN" altLang="en-US" sz="2800" b="1" dirty="0"/>
                <a:t>风险</a:t>
              </a:r>
            </a:p>
          </p:txBody>
        </p:sp>
        <p:sp>
          <p:nvSpPr>
            <p:cNvPr id="8" name="文本框 7">
              <a:extLst>
                <a:ext uri="{FF2B5EF4-FFF2-40B4-BE49-F238E27FC236}">
                  <a16:creationId xmlns:a16="http://schemas.microsoft.com/office/drawing/2014/main" id="{66921148-C0EA-3756-8452-11F999F5AEA7}"/>
                </a:ext>
              </a:extLst>
            </p:cNvPr>
            <p:cNvSpPr txBox="1"/>
            <p:nvPr/>
          </p:nvSpPr>
          <p:spPr>
            <a:xfrm>
              <a:off x="2079810" y="2323536"/>
              <a:ext cx="2339102" cy="523220"/>
            </a:xfrm>
            <a:prstGeom prst="rect">
              <a:avLst/>
            </a:prstGeom>
            <a:noFill/>
          </p:spPr>
          <p:txBody>
            <a:bodyPr wrap="none" rtlCol="0">
              <a:spAutoFit/>
            </a:bodyPr>
            <a:lstStyle/>
            <a:p>
              <a:pPr algn="l"/>
              <a:r>
                <a:rPr lang="zh-CN" altLang="en-US" sz="2800" dirty="0"/>
                <a:t>通货膨胀风险</a:t>
              </a:r>
            </a:p>
          </p:txBody>
        </p:sp>
        <p:sp>
          <p:nvSpPr>
            <p:cNvPr id="9" name="文本框 8">
              <a:extLst>
                <a:ext uri="{FF2B5EF4-FFF2-40B4-BE49-F238E27FC236}">
                  <a16:creationId xmlns:a16="http://schemas.microsoft.com/office/drawing/2014/main" id="{191D5EF8-D157-BAA8-D388-5F448E26E99C}"/>
                </a:ext>
              </a:extLst>
            </p:cNvPr>
            <p:cNvSpPr txBox="1"/>
            <p:nvPr/>
          </p:nvSpPr>
          <p:spPr>
            <a:xfrm>
              <a:off x="2079810" y="2962943"/>
              <a:ext cx="1620957" cy="523220"/>
            </a:xfrm>
            <a:prstGeom prst="rect">
              <a:avLst/>
            </a:prstGeom>
            <a:noFill/>
          </p:spPr>
          <p:txBody>
            <a:bodyPr wrap="none" rtlCol="0">
              <a:spAutoFit/>
            </a:bodyPr>
            <a:lstStyle/>
            <a:p>
              <a:pPr algn="l"/>
              <a:r>
                <a:rPr lang="zh-CN" altLang="en-US" sz="2800" dirty="0"/>
                <a:t>信用风险</a:t>
              </a:r>
            </a:p>
          </p:txBody>
        </p:sp>
        <p:sp>
          <p:nvSpPr>
            <p:cNvPr id="10" name="文本框 9">
              <a:extLst>
                <a:ext uri="{FF2B5EF4-FFF2-40B4-BE49-F238E27FC236}">
                  <a16:creationId xmlns:a16="http://schemas.microsoft.com/office/drawing/2014/main" id="{FD5D9667-27EF-0841-952E-C07FB7F76BE5}"/>
                </a:ext>
              </a:extLst>
            </p:cNvPr>
            <p:cNvSpPr txBox="1"/>
            <p:nvPr/>
          </p:nvSpPr>
          <p:spPr>
            <a:xfrm>
              <a:off x="2079810" y="3602350"/>
              <a:ext cx="1980029" cy="523220"/>
            </a:xfrm>
            <a:prstGeom prst="rect">
              <a:avLst/>
            </a:prstGeom>
            <a:noFill/>
          </p:spPr>
          <p:txBody>
            <a:bodyPr wrap="none" rtlCol="0">
              <a:spAutoFit/>
            </a:bodyPr>
            <a:lstStyle/>
            <a:p>
              <a:pPr algn="l"/>
              <a:r>
                <a:rPr lang="zh-CN" altLang="en-US" sz="2800" dirty="0"/>
                <a:t>再投资风险</a:t>
              </a:r>
            </a:p>
          </p:txBody>
        </p:sp>
        <p:sp>
          <p:nvSpPr>
            <p:cNvPr id="11" name="文本框 10">
              <a:extLst>
                <a:ext uri="{FF2B5EF4-FFF2-40B4-BE49-F238E27FC236}">
                  <a16:creationId xmlns:a16="http://schemas.microsoft.com/office/drawing/2014/main" id="{FD7C2EC0-A5E9-9EEC-B205-D85E7A0BB594}"/>
                </a:ext>
              </a:extLst>
            </p:cNvPr>
            <p:cNvSpPr txBox="1"/>
            <p:nvPr/>
          </p:nvSpPr>
          <p:spPr>
            <a:xfrm>
              <a:off x="2079810" y="4241757"/>
              <a:ext cx="2339102" cy="523220"/>
            </a:xfrm>
            <a:prstGeom prst="rect">
              <a:avLst/>
            </a:prstGeom>
            <a:noFill/>
          </p:spPr>
          <p:txBody>
            <a:bodyPr wrap="none" rtlCol="0">
              <a:spAutoFit/>
            </a:bodyPr>
            <a:lstStyle/>
            <a:p>
              <a:pPr algn="l"/>
              <a:r>
                <a:rPr lang="zh-CN" altLang="en-US" sz="2800" dirty="0"/>
                <a:t>提前赎回风险</a:t>
              </a:r>
            </a:p>
          </p:txBody>
        </p:sp>
        <p:sp>
          <p:nvSpPr>
            <p:cNvPr id="7" name="文本框 6">
              <a:extLst>
                <a:ext uri="{FF2B5EF4-FFF2-40B4-BE49-F238E27FC236}">
                  <a16:creationId xmlns:a16="http://schemas.microsoft.com/office/drawing/2014/main" id="{80F016DC-422B-3E1C-05DE-AA2F5ACE90B8}"/>
                </a:ext>
              </a:extLst>
            </p:cNvPr>
            <p:cNvSpPr txBox="1"/>
            <p:nvPr/>
          </p:nvSpPr>
          <p:spPr>
            <a:xfrm>
              <a:off x="2079810" y="4881164"/>
              <a:ext cx="2698175" cy="523220"/>
            </a:xfrm>
            <a:prstGeom prst="rect">
              <a:avLst/>
            </a:prstGeom>
            <a:noFill/>
          </p:spPr>
          <p:txBody>
            <a:bodyPr wrap="none" rtlCol="0">
              <a:spAutoFit/>
            </a:bodyPr>
            <a:lstStyle/>
            <a:p>
              <a:pPr algn="l"/>
              <a:r>
                <a:rPr lang="zh-CN" altLang="en-US" sz="2800" dirty="0"/>
                <a:t>收益率曲线风险</a:t>
              </a:r>
            </a:p>
          </p:txBody>
        </p:sp>
        <p:sp>
          <p:nvSpPr>
            <p:cNvPr id="12" name="文本框 11">
              <a:extLst>
                <a:ext uri="{FF2B5EF4-FFF2-40B4-BE49-F238E27FC236}">
                  <a16:creationId xmlns:a16="http://schemas.microsoft.com/office/drawing/2014/main" id="{3E1649E6-B89B-0B0A-CFD5-92DF32510A77}"/>
                </a:ext>
              </a:extLst>
            </p:cNvPr>
            <p:cNvSpPr txBox="1"/>
            <p:nvPr/>
          </p:nvSpPr>
          <p:spPr>
            <a:xfrm>
              <a:off x="2079810" y="5520571"/>
              <a:ext cx="1980029" cy="523220"/>
            </a:xfrm>
            <a:prstGeom prst="rect">
              <a:avLst/>
            </a:prstGeom>
            <a:noFill/>
          </p:spPr>
          <p:txBody>
            <a:bodyPr wrap="none" rtlCol="0">
              <a:spAutoFit/>
            </a:bodyPr>
            <a:lstStyle/>
            <a:p>
              <a:pPr algn="l"/>
              <a:r>
                <a:rPr lang="zh-CN" altLang="en-US" sz="2800" dirty="0"/>
                <a:t>流动性风险</a:t>
              </a:r>
            </a:p>
          </p:txBody>
        </p:sp>
        <p:sp>
          <p:nvSpPr>
            <p:cNvPr id="14" name="文本框 13">
              <a:extLst>
                <a:ext uri="{FF2B5EF4-FFF2-40B4-BE49-F238E27FC236}">
                  <a16:creationId xmlns:a16="http://schemas.microsoft.com/office/drawing/2014/main" id="{A9C0112F-3DA7-7CDC-CDB7-CCBDD7A8DB4E}"/>
                </a:ext>
              </a:extLst>
            </p:cNvPr>
            <p:cNvSpPr txBox="1"/>
            <p:nvPr/>
          </p:nvSpPr>
          <p:spPr>
            <a:xfrm>
              <a:off x="2079810" y="6159981"/>
              <a:ext cx="1620957" cy="523220"/>
            </a:xfrm>
            <a:prstGeom prst="rect">
              <a:avLst/>
            </a:prstGeom>
            <a:noFill/>
          </p:spPr>
          <p:txBody>
            <a:bodyPr wrap="none" rtlCol="0">
              <a:spAutoFit/>
            </a:bodyPr>
            <a:lstStyle/>
            <a:p>
              <a:pPr algn="l"/>
              <a:r>
                <a:rPr lang="zh-CN" altLang="en-US" sz="2800" dirty="0"/>
                <a:t>汇率风险</a:t>
              </a:r>
            </a:p>
          </p:txBody>
        </p:sp>
      </p:grpSp>
    </p:spTree>
    <p:extLst>
      <p:ext uri="{BB962C8B-B14F-4D97-AF65-F5344CB8AC3E}">
        <p14:creationId xmlns:p14="http://schemas.microsoft.com/office/powerpoint/2010/main" val="233136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256044" y="250621"/>
            <a:ext cx="1107997"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可转债</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1800BF8-6285-128E-DB04-09C783C8CAF2}"/>
                  </a:ext>
                </a:extLst>
              </p:cNvPr>
              <p:cNvSpPr txBox="1"/>
              <p:nvPr/>
            </p:nvSpPr>
            <p:spPr>
              <a:xfrm>
                <a:off x="847165" y="1047861"/>
                <a:ext cx="10497670" cy="2744597"/>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转换价格</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可转换</m:t>
                          </m:r>
                          <m:r>
                            <a:rPr lang="zh-CN" altLang="en-US" sz="2800" i="1" dirty="0" smtClean="0">
                              <a:latin typeface="Cambria Math" panose="02040503050406030204" pitchFamily="18" charset="0"/>
                            </a:rPr>
                            <m:t>债券</m:t>
                          </m:r>
                          <m:r>
                            <a:rPr lang="zh-CN" altLang="en-US" sz="2800" i="1" dirty="0">
                              <a:latin typeface="Cambria Math" panose="02040503050406030204" pitchFamily="18" charset="0"/>
                            </a:rPr>
                            <m:t>面值</m:t>
                          </m:r>
                        </m:num>
                        <m:den>
                          <m:r>
                            <a:rPr lang="zh-CN" altLang="en-US" sz="2800" i="1" dirty="0">
                              <a:latin typeface="Cambria Math" panose="02040503050406030204" pitchFamily="18" charset="0"/>
                            </a:rPr>
                            <m:t>转换</m:t>
                          </m:r>
                          <m:r>
                            <a:rPr lang="zh-CN" altLang="en-US" sz="2800" i="1" dirty="0" smtClean="0">
                              <a:latin typeface="Cambria Math" panose="02040503050406030204" pitchFamily="18" charset="0"/>
                            </a:rPr>
                            <m:t>比例</m:t>
                          </m:r>
                        </m:den>
                      </m:f>
                    </m:oMath>
                  </m:oMathPara>
                </a14:m>
                <a:endParaRPr lang="en-US" altLang="zh-CN" sz="2800" dirty="0"/>
              </a:p>
              <a:p>
                <a:pPr algn="l"/>
                <a:endParaRPr lang="en-US" altLang="zh-CN" sz="1400" dirty="0"/>
              </a:p>
              <a:p>
                <a:pPr algn="l"/>
                <a14:m>
                  <m:oMath xmlns:m="http://schemas.openxmlformats.org/officeDocument/2006/math">
                    <m:r>
                      <a:rPr lang="zh-CN" altLang="en-US" sz="2800" i="1" dirty="0" smtClean="0">
                        <a:latin typeface="Cambria Math" panose="02040503050406030204" pitchFamily="18" charset="0"/>
                      </a:rPr>
                      <m:t>转换价值</m:t>
                    </m:r>
                    <m:r>
                      <a:rPr lang="en-US" altLang="zh-CN" sz="2800" i="1" dirty="0" smtClean="0">
                        <a:latin typeface="Cambria Math" panose="02040503050406030204" pitchFamily="18" charset="0"/>
                      </a:rPr>
                      <m:t>=</m:t>
                    </m:r>
                  </m:oMath>
                </a14:m>
                <a:r>
                  <a:rPr lang="zh-CN" altLang="en-US" sz="2800" dirty="0"/>
                  <a:t>标的</a:t>
                </a:r>
                <a:r>
                  <a:rPr lang="en-US" altLang="zh-CN" sz="2800" dirty="0"/>
                  <a:t>(</a:t>
                </a:r>
                <a:r>
                  <a:rPr lang="zh-CN" altLang="en-US" sz="2800" dirty="0"/>
                  <a:t>如股票</a:t>
                </a:r>
                <a:r>
                  <a:rPr lang="en-US" altLang="zh-CN" sz="2800" dirty="0"/>
                  <a:t>)</a:t>
                </a:r>
                <a:r>
                  <a:rPr lang="zh-CN" altLang="en-US" sz="2800" dirty="0"/>
                  <a:t>的市场价格</a:t>
                </a:r>
                <a:r>
                  <a:rPr lang="en-US" altLang="zh-CN" sz="2800" dirty="0"/>
                  <a:t>×</a:t>
                </a:r>
                <a:r>
                  <a:rPr lang="zh-CN" altLang="en-US" sz="2800" dirty="0"/>
                  <a:t>转换比例</a:t>
                </a:r>
                <a:endParaRPr lang="en-US" altLang="zh-CN" sz="2800" dirty="0"/>
              </a:p>
              <a:p>
                <a:pPr algn="l"/>
                <a:endParaRPr lang="en-US" altLang="zh-CN" sz="2800" dirty="0"/>
              </a:p>
              <a:p>
                <a:r>
                  <a:rPr lang="zh-CN" altLang="en-US" sz="2800" dirty="0"/>
                  <a:t>可转债的价值</a:t>
                </a:r>
                <a14:m>
                  <m:oMath xmlns:m="http://schemas.openxmlformats.org/officeDocument/2006/math">
                    <m:r>
                      <a:rPr lang="en-US" altLang="zh-CN" sz="2800" b="0" i="1" smtClean="0">
                        <a:latin typeface="Cambria Math" panose="02040503050406030204" pitchFamily="18" charset="0"/>
                      </a:rPr>
                      <m:t>𝑉</m:t>
                    </m:r>
                    <m:r>
                      <a:rPr lang="en-US" altLang="zh-CN" sz="2800" b="0" i="0"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𝑡</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𝑦</m:t>
                                </m:r>
                                <m:r>
                                  <a:rPr lang="en-US" altLang="zh-CN" sz="2800" i="1">
                                    <a:latin typeface="Cambria Math" panose="02040503050406030204" pitchFamily="18" charset="0"/>
                                  </a:rPr>
                                  <m:t>)</m:t>
                                </m:r>
                              </m:e>
                              <m:sup>
                                <m:r>
                                  <a:rPr lang="en-US" altLang="zh-CN" sz="2800" i="1">
                                    <a:latin typeface="Cambria Math" panose="02040503050406030204" pitchFamily="18" charset="0"/>
                                  </a:rPr>
                                  <m:t>𝑡</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b="0" i="1" smtClean="0">
                                    <a:latin typeface="Cambria Math" panose="02040503050406030204" pitchFamily="18" charset="0"/>
                                  </a:rPr>
                                  <m:t>𝑦</m:t>
                                </m:r>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den>
                        </m:f>
                      </m:e>
                    </m:nary>
                    <m:r>
                      <a:rPr lang="en-US" altLang="zh-CN" sz="2800" b="0" i="0" smtClean="0">
                        <a:latin typeface="Cambria Math" panose="02040503050406030204" pitchFamily="18" charset="0"/>
                      </a:rPr>
                      <m:t> ,</m:t>
                    </m:r>
                  </m:oMath>
                </a14:m>
                <a:r>
                  <a:rPr lang="zh-CN" altLang="en-US" sz="2800" dirty="0"/>
                  <a:t> 其中</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𝑐</m:t>
                        </m:r>
                      </m:sub>
                    </m:sSub>
                  </m:oMath>
                </a14:m>
                <a:r>
                  <a:rPr lang="zh-CN" altLang="en-US" sz="2800" dirty="0"/>
                  <a:t>为可转债的转换价值</a:t>
                </a:r>
              </a:p>
            </p:txBody>
          </p:sp>
        </mc:Choice>
        <mc:Fallback xmlns="">
          <p:sp>
            <p:nvSpPr>
              <p:cNvPr id="16" name="文本框 15">
                <a:extLst>
                  <a:ext uri="{FF2B5EF4-FFF2-40B4-BE49-F238E27FC236}">
                    <a16:creationId xmlns:a16="http://schemas.microsoft.com/office/drawing/2014/main" id="{91800BF8-6285-128E-DB04-09C783C8CAF2}"/>
                  </a:ext>
                </a:extLst>
              </p:cNvPr>
              <p:cNvSpPr txBox="1">
                <a:spLocks noRot="1" noChangeAspect="1" noMove="1" noResize="1" noEditPoints="1" noAdjustHandles="1" noChangeArrowheads="1" noChangeShapeType="1" noTextEdit="1"/>
              </p:cNvSpPr>
              <p:nvPr/>
            </p:nvSpPr>
            <p:spPr>
              <a:xfrm>
                <a:off x="847165" y="1047861"/>
                <a:ext cx="10497670" cy="2744597"/>
              </a:xfrm>
              <a:prstGeom prst="rect">
                <a:avLst/>
              </a:prstGeom>
              <a:blipFill>
                <a:blip r:embed="rId4"/>
                <a:stretch>
                  <a:fillRect l="-1220" r="-465" b="-667"/>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DD9AA297-CCD8-7C96-D628-7B7AFD96F0FD}"/>
              </a:ext>
            </a:extLst>
          </p:cNvPr>
          <p:cNvPicPr>
            <a:picLocks noChangeAspect="1"/>
          </p:cNvPicPr>
          <p:nvPr/>
        </p:nvPicPr>
        <p:blipFill>
          <a:blip r:embed="rId5"/>
          <a:stretch>
            <a:fillRect/>
          </a:stretch>
        </p:blipFill>
        <p:spPr>
          <a:xfrm>
            <a:off x="4032665" y="3792458"/>
            <a:ext cx="4126670" cy="2809235"/>
          </a:xfrm>
          <a:prstGeom prst="rect">
            <a:avLst/>
          </a:prstGeom>
        </p:spPr>
      </p:pic>
    </p:spTree>
    <p:extLst>
      <p:ext uri="{BB962C8B-B14F-4D97-AF65-F5344CB8AC3E}">
        <p14:creationId xmlns:p14="http://schemas.microsoft.com/office/powerpoint/2010/main" val="3585874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5381798" y="3930223"/>
            <a:ext cx="142840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附录</a:t>
            </a:r>
          </a:p>
        </p:txBody>
      </p:sp>
    </p:spTree>
    <p:extLst>
      <p:ext uri="{BB962C8B-B14F-4D97-AF65-F5344CB8AC3E}">
        <p14:creationId xmlns:p14="http://schemas.microsoft.com/office/powerpoint/2010/main" val="380383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59897D34-B4AC-4BC3-F40C-567E5862C3FB}"/>
              </a:ext>
            </a:extLst>
          </p:cNvPr>
          <p:cNvSpPr txBox="1"/>
          <p:nvPr/>
        </p:nvSpPr>
        <p:spPr>
          <a:xfrm>
            <a:off x="392206" y="1299883"/>
            <a:ext cx="11407589" cy="1600438"/>
          </a:xfrm>
          <a:prstGeom prst="rect">
            <a:avLst/>
          </a:prstGeom>
          <a:noFill/>
        </p:spPr>
        <p:txBody>
          <a:bodyPr wrap="square" rtlCol="0">
            <a:spAutoFit/>
          </a:bodyPr>
          <a:lstStyle/>
          <a:p>
            <a:pPr algn="l"/>
            <a:r>
              <a:rPr lang="zh-CN" altLang="en-US" sz="2800" dirty="0"/>
              <a:t>例题：</a:t>
            </a:r>
            <a:r>
              <a:rPr lang="en-US" altLang="zh-CN" sz="2800" dirty="0"/>
              <a:t>2015</a:t>
            </a:r>
            <a:r>
              <a:rPr lang="zh-CN" altLang="en-US" sz="2800" dirty="0"/>
              <a:t>年上财选择题</a:t>
            </a:r>
            <a:endParaRPr lang="en-US" altLang="zh-CN" sz="2800" dirty="0"/>
          </a:p>
          <a:p>
            <a:pPr algn="l"/>
            <a:endParaRPr lang="en-US" altLang="zh-CN" sz="1400" dirty="0"/>
          </a:p>
          <a:p>
            <a:pPr algn="l"/>
            <a:r>
              <a:rPr lang="zh-CN" altLang="en-US" sz="2800" dirty="0"/>
              <a:t>迅达公司发行可转换债券，面值为</a:t>
            </a:r>
            <a:r>
              <a:rPr lang="en-US" altLang="zh-CN" sz="2800" dirty="0"/>
              <a:t>1000</a:t>
            </a:r>
            <a:r>
              <a:rPr lang="zh-CN" altLang="en-US" sz="2800" dirty="0"/>
              <a:t>元，其转换价格为</a:t>
            </a:r>
            <a:r>
              <a:rPr lang="en-US" altLang="zh-CN" sz="2800" dirty="0"/>
              <a:t>40 </a:t>
            </a:r>
            <a:r>
              <a:rPr lang="zh-CN" altLang="en-US" sz="2800" dirty="0"/>
              <a:t>元，目前该公司的股价为</a:t>
            </a:r>
            <a:r>
              <a:rPr lang="en-US" altLang="zh-CN" sz="2800" dirty="0"/>
              <a:t>50</a:t>
            </a:r>
            <a:r>
              <a:rPr lang="zh-CN" altLang="en-US" sz="2800" dirty="0"/>
              <a:t>元，则每张债券能够转换为股票的股数为（ ）股？</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C380646-CD25-AA21-9C9B-DA403AAA891D}"/>
                  </a:ext>
                </a:extLst>
              </p:cNvPr>
              <p:cNvSpPr txBox="1"/>
              <p:nvPr/>
            </p:nvSpPr>
            <p:spPr>
              <a:xfrm>
                <a:off x="392206" y="3429000"/>
                <a:ext cx="11407589" cy="1774909"/>
              </a:xfrm>
              <a:prstGeom prst="rect">
                <a:avLst/>
              </a:prstGeom>
              <a:noFill/>
            </p:spPr>
            <p:txBody>
              <a:bodyPr wrap="square" rtlCol="0">
                <a:spAutoFit/>
              </a:bodyPr>
              <a:lstStyle/>
              <a:p>
                <a:pPr algn="l"/>
                <a:r>
                  <a:rPr lang="zh-CN" altLang="en-US" sz="2800" dirty="0"/>
                  <a:t>答案：</a:t>
                </a:r>
                <a:r>
                  <a:rPr lang="en-US" altLang="zh-CN" sz="2800" dirty="0"/>
                  <a:t>25</a:t>
                </a:r>
              </a:p>
              <a:p>
                <a14:m>
                  <m:oMath xmlns:m="http://schemas.openxmlformats.org/officeDocument/2006/math">
                    <m:r>
                      <a:rPr lang="zh-CN" altLang="en-US" sz="2800" i="1" dirty="0">
                        <a:latin typeface="Cambria Math" panose="02040503050406030204" pitchFamily="18" charset="0"/>
                      </a:rPr>
                      <m:t>根据</m:t>
                    </m:r>
                    <m:r>
                      <a:rPr lang="zh-CN" altLang="en-US" sz="2800" i="1" dirty="0" smtClean="0">
                        <a:latin typeface="Cambria Math" panose="02040503050406030204" pitchFamily="18" charset="0"/>
                      </a:rPr>
                      <m:t>可转债公式</m:t>
                    </m:r>
                    <m:r>
                      <a:rPr lang="zh-CN" altLang="en-US" sz="2800" i="1" dirty="0">
                        <a:latin typeface="Cambria Math" panose="02040503050406030204" pitchFamily="18" charset="0"/>
                      </a:rPr>
                      <m:t>：</m:t>
                    </m:r>
                    <m:r>
                      <a:rPr lang="zh-CN" altLang="en-US" sz="2800" i="1" dirty="0" smtClean="0">
                        <a:latin typeface="Cambria Math" panose="02040503050406030204" pitchFamily="18" charset="0"/>
                      </a:rPr>
                      <m:t>转换价格</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可转换</m:t>
                        </m:r>
                        <m:r>
                          <a:rPr lang="zh-CN" altLang="en-US" sz="2800" i="1" dirty="0" smtClean="0">
                            <a:latin typeface="Cambria Math" panose="02040503050406030204" pitchFamily="18" charset="0"/>
                          </a:rPr>
                          <m:t>债券</m:t>
                        </m:r>
                        <m:r>
                          <a:rPr lang="zh-CN" altLang="en-US" sz="2800" i="1" dirty="0">
                            <a:latin typeface="Cambria Math" panose="02040503050406030204" pitchFamily="18" charset="0"/>
                          </a:rPr>
                          <m:t>面值</m:t>
                        </m:r>
                      </m:num>
                      <m:den>
                        <m:r>
                          <a:rPr lang="zh-CN" altLang="en-US" sz="2800" i="1" dirty="0">
                            <a:latin typeface="Cambria Math" panose="02040503050406030204" pitchFamily="18" charset="0"/>
                          </a:rPr>
                          <m:t>转换</m:t>
                        </m:r>
                        <m:r>
                          <a:rPr lang="zh-CN" altLang="en-US" sz="2800" i="1" dirty="0" smtClean="0">
                            <a:latin typeface="Cambria Math" panose="02040503050406030204" pitchFamily="18" charset="0"/>
                          </a:rPr>
                          <m:t>比例</m:t>
                        </m:r>
                      </m:den>
                    </m:f>
                    <m:r>
                      <a:rPr lang="en-US" altLang="zh-CN" sz="2800" b="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1000</m:t>
                        </m:r>
                      </m:num>
                      <m:den>
                        <m:r>
                          <a:rPr lang="zh-CN" altLang="en-US" sz="2800" i="1" dirty="0">
                            <a:latin typeface="Cambria Math" panose="02040503050406030204" pitchFamily="18" charset="0"/>
                          </a:rPr>
                          <m:t>转换比例</m:t>
                        </m:r>
                      </m:den>
                    </m:f>
                    <m:r>
                      <a:rPr lang="en-US" altLang="zh-CN" sz="2800" b="0" i="0" dirty="0" smtClean="0">
                        <a:latin typeface="Cambria Math" panose="02040503050406030204" pitchFamily="18" charset="0"/>
                      </a:rPr>
                      <m:t>=40</m:t>
                    </m:r>
                  </m:oMath>
                </a14:m>
                <a:r>
                  <a:rPr lang="zh-CN" altLang="en-US" sz="2800" dirty="0"/>
                  <a:t>，解得转换比例为</a:t>
                </a:r>
                <a:r>
                  <a:rPr lang="en-US" altLang="zh-CN" sz="2800" dirty="0"/>
                  <a:t>25</a:t>
                </a:r>
                <a:endParaRPr lang="zh-CN" altLang="en-US" sz="2800" dirty="0"/>
              </a:p>
            </p:txBody>
          </p:sp>
        </mc:Choice>
        <mc:Fallback xmlns="">
          <p:sp>
            <p:nvSpPr>
              <p:cNvPr id="4" name="文本框 3">
                <a:extLst>
                  <a:ext uri="{FF2B5EF4-FFF2-40B4-BE49-F238E27FC236}">
                    <a16:creationId xmlns:a16="http://schemas.microsoft.com/office/drawing/2014/main" id="{0C380646-CD25-AA21-9C9B-DA403AAA891D}"/>
                  </a:ext>
                </a:extLst>
              </p:cNvPr>
              <p:cNvSpPr txBox="1">
                <a:spLocks noRot="1" noChangeAspect="1" noMove="1" noResize="1" noEditPoints="1" noAdjustHandles="1" noChangeArrowheads="1" noChangeShapeType="1" noTextEdit="1"/>
              </p:cNvSpPr>
              <p:nvPr/>
            </p:nvSpPr>
            <p:spPr>
              <a:xfrm>
                <a:off x="392206" y="3429000"/>
                <a:ext cx="11407589" cy="1774909"/>
              </a:xfrm>
              <a:prstGeom prst="rect">
                <a:avLst/>
              </a:prstGeom>
              <a:blipFill>
                <a:blip r:embed="rId4"/>
                <a:stretch>
                  <a:fillRect l="-1068" t="-4124" b="-8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55907" y="250621"/>
            <a:ext cx="210826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附录：</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74551E6-4D18-B418-EC72-FF3C386EDFE9}"/>
              </a:ext>
            </a:extLst>
          </p:cNvPr>
          <p:cNvSpPr txBox="1"/>
          <p:nvPr/>
        </p:nvSpPr>
        <p:spPr>
          <a:xfrm>
            <a:off x="172506" y="1047861"/>
            <a:ext cx="11846987" cy="5109091"/>
          </a:xfrm>
          <a:prstGeom prst="rect">
            <a:avLst/>
          </a:prstGeom>
          <a:noFill/>
        </p:spPr>
        <p:txBody>
          <a:bodyPr wrap="square">
            <a:spAutoFit/>
          </a:bodyPr>
          <a:lstStyle/>
          <a:p>
            <a:r>
              <a:rPr lang="en-US" altLang="zh-CN" sz="2400" b="1" dirty="0"/>
              <a:t>ICAPM</a:t>
            </a:r>
            <a:r>
              <a:rPr lang="zh-CN" altLang="en-US" sz="2400" dirty="0"/>
              <a:t>（</a:t>
            </a:r>
            <a:r>
              <a:rPr lang="en-US" altLang="zh-CN" sz="2400" dirty="0" err="1"/>
              <a:t>Intertemporol</a:t>
            </a:r>
            <a:r>
              <a:rPr lang="en-US" altLang="zh-CN" sz="2400" dirty="0"/>
              <a:t> CAPM</a:t>
            </a:r>
            <a:r>
              <a:rPr lang="zh-CN" altLang="en-US" sz="2400" dirty="0"/>
              <a:t>） ：</a:t>
            </a:r>
          </a:p>
          <a:p>
            <a:r>
              <a:rPr lang="zh-CN" altLang="en-US" sz="2400" dirty="0"/>
              <a:t>跨期资本资产定价模型（</a:t>
            </a:r>
            <a:r>
              <a:rPr lang="en-US" altLang="zh-CN" sz="2400" dirty="0"/>
              <a:t>Intertemporal Capital Asset Pricing Model </a:t>
            </a:r>
            <a:r>
              <a:rPr lang="zh-CN" altLang="en-US" sz="2400" dirty="0"/>
              <a:t>或 </a:t>
            </a:r>
            <a:r>
              <a:rPr lang="en-US" altLang="zh-CN" sz="2400" dirty="0"/>
              <a:t>Intertemporal CAPM</a:t>
            </a:r>
            <a:r>
              <a:rPr lang="zh-CN" altLang="en-US" sz="2400" dirty="0"/>
              <a:t>，简称</a:t>
            </a:r>
            <a:r>
              <a:rPr lang="en-US" altLang="zh-CN" sz="2400" dirty="0"/>
              <a:t>ICAPM</a:t>
            </a:r>
            <a:r>
              <a:rPr lang="zh-CN" altLang="en-US" sz="2400" dirty="0"/>
              <a:t>），也称瞬时资本资产定价模型。 </a:t>
            </a:r>
            <a:r>
              <a:rPr lang="en-US" altLang="zh-CN" sz="2400" dirty="0"/>
              <a:t>CAPM </a:t>
            </a:r>
            <a:r>
              <a:rPr lang="zh-CN" altLang="en-US" sz="2400" dirty="0"/>
              <a:t>模型的假设之一：投资者只考虑</a:t>
            </a:r>
            <a:r>
              <a:rPr lang="zh-CN" altLang="en-US" sz="2400" dirty="0">
                <a:solidFill>
                  <a:srgbClr val="FF0000"/>
                </a:solidFill>
              </a:rPr>
              <a:t>单一投资期内的效用最大化</a:t>
            </a:r>
            <a:r>
              <a:rPr lang="zh-CN" altLang="en-US" sz="2400" dirty="0"/>
              <a:t>。 传统 </a:t>
            </a:r>
            <a:r>
              <a:rPr lang="en-US" altLang="zh-CN" sz="2400" dirty="0"/>
              <a:t>CAPM </a:t>
            </a:r>
            <a:r>
              <a:rPr lang="zh-CN" altLang="en-US" sz="2400" dirty="0"/>
              <a:t>中的一个关键假设是投资者只考虑单一投资期，很显然这是一个不现实的假设。为了放松这一假设，把 </a:t>
            </a:r>
            <a:r>
              <a:rPr lang="en-US" altLang="zh-CN" sz="2400" dirty="0"/>
              <a:t>CAPM </a:t>
            </a:r>
            <a:r>
              <a:rPr lang="zh-CN" altLang="en-US" sz="2400" dirty="0"/>
              <a:t>模型扩展到</a:t>
            </a:r>
            <a:r>
              <a:rPr lang="zh-CN" altLang="en-US" sz="2400" dirty="0">
                <a:solidFill>
                  <a:srgbClr val="FF0000"/>
                </a:solidFill>
              </a:rPr>
              <a:t>动态环境</a:t>
            </a:r>
            <a:r>
              <a:rPr lang="zh-CN" altLang="en-US" sz="2400" dirty="0"/>
              <a:t>中，默顿构建了一个连续时间的投资组合与资产定价的理论框架，提出了一个跨期 </a:t>
            </a:r>
            <a:r>
              <a:rPr lang="en-US" altLang="zh-CN" sz="2400" dirty="0"/>
              <a:t>CAPM </a:t>
            </a:r>
            <a:r>
              <a:rPr lang="zh-CN" altLang="en-US" sz="2400" dirty="0"/>
              <a:t>（</a:t>
            </a:r>
            <a:r>
              <a:rPr lang="en-US" altLang="zh-CN" sz="2400" dirty="0"/>
              <a:t>ICAPM</a:t>
            </a:r>
            <a:r>
              <a:rPr lang="zh-CN" altLang="en-US" sz="2400" dirty="0"/>
              <a:t>）。 在 </a:t>
            </a:r>
            <a:r>
              <a:rPr lang="en-US" altLang="zh-CN" sz="2400" dirty="0"/>
              <a:t>ICAPM </a:t>
            </a:r>
            <a:r>
              <a:rPr lang="zh-CN" altLang="en-US" sz="2400" dirty="0"/>
              <a:t>中，即使</a:t>
            </a:r>
            <a:r>
              <a:rPr lang="el-GR" altLang="zh-CN" sz="2400" dirty="0"/>
              <a:t>β</a:t>
            </a:r>
            <a:r>
              <a:rPr lang="zh-CN" altLang="en-US" sz="2400" dirty="0"/>
              <a:t>值为零的资产，即与市场组合不相关的资产，其收益率也可能高于无风险利率，因为还需补偿状态变量的不利变动风险暴露。</a:t>
            </a:r>
            <a:endParaRPr lang="en-US" altLang="zh-CN" sz="2400" dirty="0"/>
          </a:p>
          <a:p>
            <a:endParaRPr lang="en-US" altLang="zh-CN" sz="1400" dirty="0"/>
          </a:p>
          <a:p>
            <a:r>
              <a:rPr lang="zh-CN" altLang="en-US" sz="2400" dirty="0"/>
              <a:t>博迪</a:t>
            </a:r>
            <a:r>
              <a:rPr lang="en-US" altLang="zh-CN" sz="2400" dirty="0"/>
              <a:t>《</a:t>
            </a:r>
            <a:r>
              <a:rPr lang="zh-CN" altLang="en-US" sz="2400" dirty="0"/>
              <a:t>投资学</a:t>
            </a:r>
            <a:r>
              <a:rPr lang="en-US" altLang="zh-CN" sz="2400" dirty="0"/>
              <a:t>》9.2.5</a:t>
            </a:r>
            <a:r>
              <a:rPr lang="zh-CN" altLang="en-US" sz="2400" dirty="0"/>
              <a:t>节多期模型与对冲组合</a:t>
            </a:r>
            <a:r>
              <a:rPr lang="en-US" altLang="zh-CN" sz="2400" dirty="0"/>
              <a:t>P227-228</a:t>
            </a:r>
          </a:p>
          <a:p>
            <a:r>
              <a:rPr lang="zh-CN" altLang="en-US" sz="2400" dirty="0"/>
              <a:t>罗伯特・默顿通过使用连续时间模型将资本资产定价模型进行了拓展，给金融经济学带来一场革命。虽然他（诺贝尔奖获得者）对期权定价理论和金融工程（和费雪・布莱克、迈伦・斯科尔斯）的贡献对投资业有着更大的影响，但他对资产组合理论的贡献对于我们理解风险</a:t>
            </a:r>
            <a:r>
              <a:rPr lang="en-US" altLang="zh-CN" sz="2400" dirty="0"/>
              <a:t>-</a:t>
            </a:r>
            <a:r>
              <a:rPr lang="zh-CN" altLang="en-US" sz="2400" dirty="0"/>
              <a:t>收益关系也同等重要。</a:t>
            </a:r>
          </a:p>
        </p:txBody>
      </p:sp>
    </p:spTree>
    <p:extLst>
      <p:ext uri="{BB962C8B-B14F-4D97-AF65-F5344CB8AC3E}">
        <p14:creationId xmlns:p14="http://schemas.microsoft.com/office/powerpoint/2010/main" val="3274942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55907" y="250621"/>
            <a:ext cx="210826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附录：</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74551E6-4D18-B418-EC72-FF3C386EDFE9}"/>
              </a:ext>
            </a:extLst>
          </p:cNvPr>
          <p:cNvSpPr txBox="1"/>
          <p:nvPr/>
        </p:nvSpPr>
        <p:spPr>
          <a:xfrm>
            <a:off x="155269" y="1134577"/>
            <a:ext cx="11881462" cy="4893647"/>
          </a:xfrm>
          <a:prstGeom prst="rect">
            <a:avLst/>
          </a:prstGeom>
          <a:noFill/>
        </p:spPr>
        <p:txBody>
          <a:bodyPr wrap="square">
            <a:spAutoFit/>
          </a:bodyPr>
          <a:lstStyle/>
          <a:p>
            <a:r>
              <a:rPr lang="zh-CN" altLang="en-US" sz="2400" dirty="0"/>
              <a:t>在他的基本模型中，默顿提出</a:t>
            </a:r>
            <a:r>
              <a:rPr lang="zh-CN" altLang="en-US" sz="2400" dirty="0">
                <a:solidFill>
                  <a:srgbClr val="FF0000"/>
                </a:solidFill>
              </a:rPr>
              <a:t>投资者短视</a:t>
            </a:r>
            <a:r>
              <a:rPr lang="zh-CN" altLang="en-US" sz="2400" dirty="0"/>
              <a:t>这一假说，他假设所有个体都在优化自己的生命周期消费和投资计划，并且他们不断地根据自己的财富水平和退休年龄不断地调整自己的消费</a:t>
            </a:r>
            <a:r>
              <a:rPr lang="en-US" altLang="zh-CN" sz="2400" dirty="0"/>
              <a:t>/</a:t>
            </a:r>
            <a:r>
              <a:rPr lang="zh-CN" altLang="en-US" sz="2400" dirty="0"/>
              <a:t>投资决策。当资产组合收益的不确定性是唯一的风险来源并且投资机会保持不变时，也就是说，市场组合或单个证券的期望收益分布不变时，默顿所谓的跨期资本资产定价模型（</a:t>
            </a:r>
            <a:r>
              <a:rPr lang="en-US" altLang="zh-CN" sz="2400" dirty="0"/>
              <a:t>ICAPM</a:t>
            </a:r>
            <a:r>
              <a:rPr lang="zh-CN" altLang="en-US" sz="2400" dirty="0"/>
              <a:t>）与单期模型预测的期望收益</a:t>
            </a:r>
            <a:r>
              <a:rPr lang="en-US" altLang="zh-CN" sz="2400" dirty="0"/>
              <a:t>-</a:t>
            </a:r>
            <a:r>
              <a:rPr lang="zh-CN" altLang="en-US" sz="2400" dirty="0"/>
              <a:t>贝塔关系相同。 </a:t>
            </a:r>
            <a:endParaRPr lang="en-US" altLang="zh-CN" sz="2400" dirty="0"/>
          </a:p>
          <a:p>
            <a:r>
              <a:rPr lang="zh-CN" altLang="en-US" sz="2400" dirty="0"/>
              <a:t>但是把额外的风险来源考虑进来时，情形发生了变化。这些额外的风险分为两大类：一类是关于描述投资机会的参数发生变化，如未来无风险利率、期望收益率或市场投资组合风险。例如，实际利率会随时间变化而变化。如果实际利率在未来一个时期下降，那么他的财富水平现在只能支撑一个低的实际消费水平。未来的消费计划，比如退休支出，可能会陷入窘境。根据一些证券的收益率随无风险利率变化而变化的程度，投资者将会选择资产组合来规避风险，从而会抬高这些具有对冲功能的资产价格（并降低收益率）。当其他参数值（本例中的无风险利率）发生不利方向变化时，如果投资者能找到更高收益的资产，他将会牺牲一些自己原计划的期望收益。</a:t>
            </a:r>
            <a:endParaRPr lang="en-US" altLang="zh-CN" sz="2400" dirty="0"/>
          </a:p>
        </p:txBody>
      </p:sp>
    </p:spTree>
    <p:extLst>
      <p:ext uri="{BB962C8B-B14F-4D97-AF65-F5344CB8AC3E}">
        <p14:creationId xmlns:p14="http://schemas.microsoft.com/office/powerpoint/2010/main" val="105628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55907" y="250621"/>
            <a:ext cx="210826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附录：</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ICAPM</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74551E6-4D18-B418-EC72-FF3C386EDFE9}"/>
              </a:ext>
            </a:extLst>
          </p:cNvPr>
          <p:cNvSpPr txBox="1"/>
          <p:nvPr/>
        </p:nvSpPr>
        <p:spPr>
          <a:xfrm>
            <a:off x="147917" y="1047861"/>
            <a:ext cx="11896165" cy="3785652"/>
          </a:xfrm>
          <a:prstGeom prst="rect">
            <a:avLst/>
          </a:prstGeom>
          <a:noFill/>
        </p:spPr>
        <p:txBody>
          <a:bodyPr wrap="square">
            <a:spAutoFit/>
          </a:bodyPr>
          <a:lstStyle/>
          <a:p>
            <a:r>
              <a:rPr lang="zh-CN" altLang="en-US" sz="2400" dirty="0"/>
              <a:t>另一类风险的来源是可以用财富购买的消费品价格。来看一下通货膨胀风险的例子。除了名义财富的期望水平和波动性外，投资者必须关注在生活上的花费</a:t>
            </a:r>
            <a:r>
              <a:rPr lang="en-US" altLang="zh-CN" sz="2400" dirty="0"/>
              <a:t>——</a:t>
            </a:r>
            <a:r>
              <a:rPr lang="zh-CN" altLang="en-US" sz="2400" dirty="0"/>
              <a:t>这点钱能买到什么。因此，通货膨胀风险是一项市场上重要的风险来源，投资者可能愿意牺牲一些期望收益来购买证券，当生活费用增加时，证券的收益率会更高。这样，可以防止这种通货膨胀风险的证券需求会影响到资产组合的选择及其期望收益。我们可以通过此结论进一步得出，对冲需求可能来自消费者支出的子行业，比如投资者可能竞相购买能源公司股票价格来规避能源价格的不确定性。这是许多资产规避额外市场风险的特征。</a:t>
            </a:r>
          </a:p>
          <a:p>
            <a:r>
              <a:rPr lang="zh-CN" altLang="en-US" sz="2400" dirty="0"/>
              <a:t>一般来说，假设定义</a:t>
            </a:r>
            <a:r>
              <a:rPr lang="en-US" altLang="zh-CN" sz="2400" dirty="0"/>
              <a:t>K</a:t>
            </a:r>
            <a:r>
              <a:rPr lang="zh-CN" altLang="en-US" sz="2400" dirty="0"/>
              <a:t>为额外市场风险，并找到与</a:t>
            </a:r>
            <a:r>
              <a:rPr lang="en-US" altLang="zh-CN" sz="2400" dirty="0"/>
              <a:t>K</a:t>
            </a:r>
            <a:r>
              <a:rPr lang="zh-CN" altLang="en-US" sz="2400" dirty="0"/>
              <a:t>相关的对冲风险资产组合。因此，默顿的跨期资本资产定价模型期望收益</a:t>
            </a:r>
            <a:r>
              <a:rPr lang="en-US" altLang="zh-CN" sz="2400" dirty="0"/>
              <a:t>-</a:t>
            </a:r>
            <a:r>
              <a:rPr lang="zh-CN" altLang="en-US" sz="2400" dirty="0"/>
              <a:t>贝塔关系等式将产生多指数形式的证券市场线： （注：博迪书中大写的</a:t>
            </a:r>
            <a:r>
              <a:rPr lang="en-US" altLang="zh-CN" sz="2400" dirty="0"/>
              <a:t>R</a:t>
            </a:r>
            <a:r>
              <a:rPr lang="zh-CN" altLang="en-US" sz="2400" dirty="0"/>
              <a:t>代表超额收益，即扣除过无风险收益）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36AB56D-4FC8-F6E6-1B0D-BD108FF3CBCA}"/>
                  </a:ext>
                </a:extLst>
              </p:cNvPr>
              <p:cNvSpPr txBox="1"/>
              <p:nvPr/>
            </p:nvSpPr>
            <p:spPr>
              <a:xfrm>
                <a:off x="3328254" y="4993341"/>
                <a:ext cx="5535490" cy="13038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𝑀</m:t>
                          </m:r>
                        </m:sup>
                      </m:sSubSup>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𝑀</m:t>
                              </m:r>
                            </m:sub>
                          </m:sSub>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𝐾</m:t>
                          </m:r>
                        </m:sup>
                        <m:e>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up>
                              <m:r>
                                <a:rPr lang="en-US" altLang="zh-CN" sz="2800" b="0" i="1" smtClean="0">
                                  <a:latin typeface="Cambria Math" panose="02040503050406030204" pitchFamily="18" charset="0"/>
                                </a:rPr>
                                <m:t>𝑘</m:t>
                              </m:r>
                            </m:sup>
                          </m:sSubSup>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𝑘</m:t>
                                  </m:r>
                                </m:sub>
                              </m:sSub>
                            </m:e>
                          </m:d>
                        </m:e>
                      </m:nary>
                    </m:oMath>
                  </m:oMathPara>
                </a14:m>
                <a:endParaRPr lang="zh-CN" altLang="en-US" sz="2800" dirty="0"/>
              </a:p>
            </p:txBody>
          </p:sp>
        </mc:Choice>
        <mc:Fallback xmlns="">
          <p:sp>
            <p:nvSpPr>
              <p:cNvPr id="3" name="文本框 2">
                <a:extLst>
                  <a:ext uri="{FF2B5EF4-FFF2-40B4-BE49-F238E27FC236}">
                    <a16:creationId xmlns:a16="http://schemas.microsoft.com/office/drawing/2014/main" id="{736AB56D-4FC8-F6E6-1B0D-BD108FF3CBCA}"/>
                  </a:ext>
                </a:extLst>
              </p:cNvPr>
              <p:cNvSpPr txBox="1">
                <a:spLocks noRot="1" noChangeAspect="1" noMove="1" noResize="1" noEditPoints="1" noAdjustHandles="1" noChangeArrowheads="1" noChangeShapeType="1" noTextEdit="1"/>
              </p:cNvSpPr>
              <p:nvPr/>
            </p:nvSpPr>
            <p:spPr>
              <a:xfrm>
                <a:off x="3328254" y="4993341"/>
                <a:ext cx="5535490" cy="130388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397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76228BF-8535-8FA5-3857-2B1C47F731FA}"/>
              </a:ext>
            </a:extLst>
          </p:cNvPr>
          <p:cNvSpPr txBox="1"/>
          <p:nvPr/>
        </p:nvSpPr>
        <p:spPr>
          <a:xfrm>
            <a:off x="466165" y="1120676"/>
            <a:ext cx="11600329" cy="4616648"/>
          </a:xfrm>
          <a:prstGeom prst="rect">
            <a:avLst/>
          </a:prstGeom>
          <a:noFill/>
        </p:spPr>
        <p:txBody>
          <a:bodyPr wrap="square">
            <a:spAutoFit/>
          </a:bodyPr>
          <a:lstStyle/>
          <a:p>
            <a:r>
              <a:rPr lang="zh-CN" altLang="en-US" sz="2800" dirty="0"/>
              <a:t>例题：</a:t>
            </a:r>
            <a:r>
              <a:rPr lang="en-US" altLang="zh-CN" sz="2800" dirty="0"/>
              <a:t>2019</a:t>
            </a:r>
            <a:r>
              <a:rPr lang="zh-CN" altLang="en-US" sz="2800" dirty="0"/>
              <a:t>年上财真题</a:t>
            </a:r>
            <a:endParaRPr lang="en-US" altLang="zh-CN" sz="2800" dirty="0"/>
          </a:p>
          <a:p>
            <a:endParaRPr lang="en-US" altLang="zh-CN" sz="1400" dirty="0"/>
          </a:p>
          <a:p>
            <a:r>
              <a:rPr lang="zh-CN" altLang="en-US" sz="2800" dirty="0"/>
              <a:t>目前你有以下信息：</a:t>
            </a:r>
            <a:endParaRPr lang="en-US" altLang="zh-CN" sz="2800" dirty="0"/>
          </a:p>
          <a:p>
            <a:r>
              <a:rPr lang="zh-CN" altLang="en-US" sz="2800" dirty="0"/>
              <a:t>（</a:t>
            </a:r>
            <a:r>
              <a:rPr lang="en-US" altLang="zh-CN" sz="2800" dirty="0"/>
              <a:t>1</a:t>
            </a:r>
            <a:r>
              <a:rPr lang="zh-CN" altLang="en-US" sz="2800" dirty="0"/>
              <a:t>）</a:t>
            </a:r>
            <a:r>
              <a:rPr lang="en-US" altLang="zh-CN" sz="2800" dirty="0"/>
              <a:t>6</a:t>
            </a:r>
            <a:r>
              <a:rPr lang="zh-CN" altLang="en-US" sz="2800" dirty="0"/>
              <a:t>年期零息债券，面值 </a:t>
            </a:r>
            <a:r>
              <a:rPr lang="en-US" altLang="zh-CN" sz="2800" dirty="0"/>
              <a:t>1000 </a:t>
            </a:r>
            <a:r>
              <a:rPr lang="zh-CN" altLang="en-US" sz="2800" dirty="0"/>
              <a:t>元，现价格 </a:t>
            </a:r>
            <a:r>
              <a:rPr lang="en-US" altLang="zh-CN" sz="2800" dirty="0"/>
              <a:t>657.08</a:t>
            </a:r>
            <a:r>
              <a:rPr lang="zh-CN" altLang="en-US" sz="2800" dirty="0"/>
              <a:t>元；</a:t>
            </a:r>
            <a:endParaRPr lang="en-US" altLang="zh-CN" sz="2800" dirty="0"/>
          </a:p>
          <a:p>
            <a:r>
              <a:rPr lang="zh-CN" altLang="en-US" sz="2800" dirty="0"/>
              <a:t>（</a:t>
            </a:r>
            <a:r>
              <a:rPr lang="en-US" altLang="zh-CN" sz="2800" dirty="0"/>
              <a:t>2</a:t>
            </a:r>
            <a:r>
              <a:rPr lang="zh-CN" altLang="en-US" sz="2800" dirty="0"/>
              <a:t>）</a:t>
            </a:r>
            <a:r>
              <a:rPr lang="en-US" altLang="zh-CN" sz="2800" dirty="0"/>
              <a:t>4</a:t>
            </a:r>
            <a:r>
              <a:rPr lang="zh-CN" altLang="en-US" sz="2800" dirty="0"/>
              <a:t>年期的零息债券，面值</a:t>
            </a:r>
            <a:r>
              <a:rPr lang="en-US" altLang="zh-CN" sz="2800" dirty="0"/>
              <a:t>1000</a:t>
            </a:r>
            <a:r>
              <a:rPr lang="zh-CN" altLang="en-US" sz="2800" dirty="0"/>
              <a:t>元，现价</a:t>
            </a:r>
            <a:r>
              <a:rPr lang="en-US" altLang="zh-CN" sz="2800" dirty="0"/>
              <a:t>777.32</a:t>
            </a:r>
            <a:r>
              <a:rPr lang="zh-CN" altLang="en-US" sz="2800" dirty="0"/>
              <a:t>元；</a:t>
            </a:r>
            <a:endParaRPr lang="en-US" altLang="zh-CN" sz="2800" dirty="0"/>
          </a:p>
          <a:p>
            <a:r>
              <a:rPr lang="zh-CN" altLang="en-US" sz="2800" dirty="0"/>
              <a:t>（</a:t>
            </a:r>
            <a:r>
              <a:rPr lang="en-US" altLang="zh-CN" sz="2800" dirty="0"/>
              <a:t>3</a:t>
            </a:r>
            <a:r>
              <a:rPr lang="zh-CN" altLang="en-US" sz="2800" dirty="0"/>
              <a:t>）</a:t>
            </a:r>
            <a:r>
              <a:rPr lang="en-US" altLang="zh-CN" sz="2800" dirty="0"/>
              <a:t>2</a:t>
            </a:r>
            <a:r>
              <a:rPr lang="zh-CN" altLang="en-US" sz="2800" dirty="0"/>
              <a:t>年期的零息债券，面值 </a:t>
            </a:r>
            <a:r>
              <a:rPr lang="en-US" altLang="zh-CN" sz="2800" dirty="0"/>
              <a:t>1000 </a:t>
            </a:r>
            <a:r>
              <a:rPr lang="zh-CN" altLang="en-US" sz="2800" dirty="0"/>
              <a:t>元，现价 </a:t>
            </a:r>
            <a:r>
              <a:rPr lang="en-US" altLang="zh-CN" sz="2800" dirty="0"/>
              <a:t>892.52 </a:t>
            </a:r>
            <a:r>
              <a:rPr lang="zh-CN" altLang="en-US" sz="2800" dirty="0"/>
              <a:t>元；</a:t>
            </a:r>
            <a:endParaRPr lang="en-US" altLang="zh-CN" sz="2800" dirty="0"/>
          </a:p>
          <a:p>
            <a:r>
              <a:rPr lang="zh-CN" altLang="en-US" sz="2800" dirty="0"/>
              <a:t>（</a:t>
            </a:r>
            <a:r>
              <a:rPr lang="en-US" altLang="zh-CN" sz="2800" dirty="0"/>
              <a:t>4</a:t>
            </a:r>
            <a:r>
              <a:rPr lang="zh-CN" altLang="en-US" sz="2800" dirty="0"/>
              <a:t>）</a:t>
            </a:r>
            <a:r>
              <a:rPr lang="en-US" altLang="zh-CN" sz="2800" dirty="0"/>
              <a:t>3</a:t>
            </a:r>
            <a:r>
              <a:rPr lang="zh-CN" altLang="en-US" sz="2800" dirty="0"/>
              <a:t>年期附息债券，面值 </a:t>
            </a:r>
            <a:r>
              <a:rPr lang="en-US" altLang="zh-CN" sz="2800" dirty="0"/>
              <a:t>1000 </a:t>
            </a:r>
            <a:r>
              <a:rPr lang="zh-CN" altLang="en-US" sz="2800" dirty="0"/>
              <a:t>元，息票率 </a:t>
            </a:r>
            <a:r>
              <a:rPr lang="en-US" altLang="zh-CN" sz="2800" dirty="0"/>
              <a:t>8%</a:t>
            </a:r>
            <a:r>
              <a:rPr lang="zh-CN" altLang="en-US" sz="2800" dirty="0"/>
              <a:t>，现价</a:t>
            </a:r>
            <a:r>
              <a:rPr lang="en-US" altLang="zh-CN" sz="2800" dirty="0"/>
              <a:t>1050</a:t>
            </a:r>
            <a:r>
              <a:rPr lang="zh-CN" altLang="en-US" sz="2800" dirty="0"/>
              <a:t>元</a:t>
            </a:r>
            <a:endParaRPr lang="en-US" altLang="zh-CN" sz="2800" dirty="0"/>
          </a:p>
          <a:p>
            <a:r>
              <a:rPr lang="zh-CN" altLang="en-US" sz="2800" dirty="0"/>
              <a:t>（</a:t>
            </a:r>
            <a:r>
              <a:rPr lang="en-US" altLang="zh-CN" sz="2800" dirty="0"/>
              <a:t>5</a:t>
            </a:r>
            <a:r>
              <a:rPr lang="zh-CN" altLang="en-US" sz="2800" dirty="0"/>
              <a:t>）</a:t>
            </a:r>
            <a:r>
              <a:rPr lang="en-US" altLang="zh-CN" sz="2800" dirty="0"/>
              <a:t>1</a:t>
            </a:r>
            <a:r>
              <a:rPr lang="zh-CN" altLang="en-US" sz="2800" dirty="0"/>
              <a:t>年后的远期利率为</a:t>
            </a:r>
            <a:r>
              <a:rPr lang="en-US" altLang="zh-CN" sz="2800" dirty="0"/>
              <a:t>6.25%</a:t>
            </a:r>
            <a:r>
              <a:rPr lang="zh-CN" altLang="en-US" sz="2800" dirty="0"/>
              <a:t>。</a:t>
            </a:r>
            <a:endParaRPr lang="en-US" altLang="zh-CN" sz="2800" dirty="0"/>
          </a:p>
          <a:p>
            <a:r>
              <a:rPr lang="zh-CN" altLang="en-US" sz="2800" dirty="0"/>
              <a:t>假设出于某种原因，你能以</a:t>
            </a:r>
            <a:r>
              <a:rPr lang="en-US" altLang="zh-CN" sz="2800" dirty="0"/>
              <a:t>934.25 </a:t>
            </a:r>
            <a:r>
              <a:rPr lang="zh-CN" altLang="en-US" sz="2800" dirty="0"/>
              <a:t>元的价格买卖</a:t>
            </a:r>
            <a:r>
              <a:rPr lang="en-US" altLang="zh-CN" sz="2800" dirty="0"/>
              <a:t>4</a:t>
            </a:r>
            <a:r>
              <a:rPr lang="zh-CN" altLang="en-US" sz="2800" dirty="0"/>
              <a:t>年期，票面利率为</a:t>
            </a:r>
            <a:r>
              <a:rPr lang="en-US" altLang="zh-CN" sz="2800" dirty="0"/>
              <a:t>6%</a:t>
            </a:r>
            <a:r>
              <a:rPr lang="zh-CN" altLang="en-US" sz="2800" dirty="0"/>
              <a:t>的债券。如果你只能利用上述所列的债券另加 </a:t>
            </a:r>
            <a:r>
              <a:rPr lang="en-US" altLang="zh-CN" sz="2800" dirty="0"/>
              <a:t>1000 </a:t>
            </a:r>
            <a:r>
              <a:rPr lang="zh-CN" altLang="en-US" sz="2800" dirty="0"/>
              <a:t>元面值的一年期零息债券，如何操作进行无风险套利？请列出详细思路步骤。</a:t>
            </a:r>
          </a:p>
        </p:txBody>
      </p:sp>
    </p:spTree>
    <p:extLst>
      <p:ext uri="{BB962C8B-B14F-4D97-AF65-F5344CB8AC3E}">
        <p14:creationId xmlns:p14="http://schemas.microsoft.com/office/powerpoint/2010/main" val="370650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8E752499-EA9B-3803-B5C2-6BF5E08F80D6}"/>
              </a:ext>
            </a:extLst>
          </p:cNvPr>
          <p:cNvPicPr>
            <a:picLocks noChangeAspect="1"/>
          </p:cNvPicPr>
          <p:nvPr/>
        </p:nvPicPr>
        <p:blipFill rotWithShape="1">
          <a:blip r:embed="rId4">
            <a:extLst>
              <a:ext uri="{28A0092B-C50C-407E-A947-70E740481C1C}">
                <a14:useLocalDpi xmlns:a14="http://schemas.microsoft.com/office/drawing/2010/main" val="0"/>
              </a:ext>
            </a:extLst>
          </a:blip>
          <a:srcRect r="18497"/>
          <a:stretch/>
        </p:blipFill>
        <p:spPr>
          <a:xfrm rot="16200000">
            <a:off x="3818781" y="-1434378"/>
            <a:ext cx="4554437" cy="9941909"/>
          </a:xfrm>
          <a:prstGeom prst="rect">
            <a:avLst/>
          </a:prstGeom>
        </p:spPr>
      </p:pic>
    </p:spTree>
    <p:extLst>
      <p:ext uri="{BB962C8B-B14F-4D97-AF65-F5344CB8AC3E}">
        <p14:creationId xmlns:p14="http://schemas.microsoft.com/office/powerpoint/2010/main" val="53126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6" name="图片 5">
            <a:extLst>
              <a:ext uri="{FF2B5EF4-FFF2-40B4-BE49-F238E27FC236}">
                <a16:creationId xmlns:a16="http://schemas.microsoft.com/office/drawing/2014/main" id="{E61EF9F2-99F3-EB86-5078-33FC82061C00}"/>
              </a:ext>
            </a:extLst>
          </p:cNvPr>
          <p:cNvPicPr>
            <a:picLocks noChangeAspect="1"/>
          </p:cNvPicPr>
          <p:nvPr/>
        </p:nvPicPr>
        <p:blipFill rotWithShape="1">
          <a:blip r:embed="rId4">
            <a:extLst>
              <a:ext uri="{28A0092B-C50C-407E-A947-70E740481C1C}">
                <a14:useLocalDpi xmlns:a14="http://schemas.microsoft.com/office/drawing/2010/main" val="0"/>
              </a:ext>
            </a:extLst>
          </a:blip>
          <a:srcRect l="20294" t="31096" r="17573" b="30181"/>
          <a:stretch/>
        </p:blipFill>
        <p:spPr>
          <a:xfrm>
            <a:off x="478599" y="1461248"/>
            <a:ext cx="11234803" cy="3935505"/>
          </a:xfrm>
          <a:prstGeom prst="rect">
            <a:avLst/>
          </a:prstGeom>
        </p:spPr>
      </p:pic>
    </p:spTree>
    <p:extLst>
      <p:ext uri="{BB962C8B-B14F-4D97-AF65-F5344CB8AC3E}">
        <p14:creationId xmlns:p14="http://schemas.microsoft.com/office/powerpoint/2010/main" val="197741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431496" y="3930223"/>
            <a:ext cx="332900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CAPM</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模型</a:t>
            </a:r>
          </a:p>
        </p:txBody>
      </p:sp>
    </p:spTree>
    <p:extLst>
      <p:ext uri="{BB962C8B-B14F-4D97-AF65-F5344CB8AC3E}">
        <p14:creationId xmlns:p14="http://schemas.microsoft.com/office/powerpoint/2010/main" val="60422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导论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E38D221-DA05-D692-BC50-E95512240A1B}"/>
              </a:ext>
            </a:extLst>
          </p:cNvPr>
          <p:cNvSpPr txBox="1"/>
          <p:nvPr/>
        </p:nvSpPr>
        <p:spPr>
          <a:xfrm>
            <a:off x="1794177" y="1532965"/>
            <a:ext cx="8603647" cy="1384995"/>
          </a:xfrm>
          <a:prstGeom prst="rect">
            <a:avLst/>
          </a:prstGeom>
          <a:noFill/>
        </p:spPr>
        <p:txBody>
          <a:bodyPr wrap="square" rtlCol="0">
            <a:spAutoFit/>
          </a:bodyPr>
          <a:lstStyle/>
          <a:p>
            <a:pPr algn="l"/>
            <a:r>
              <a:rPr lang="zh-CN" altLang="en-US" sz="2800" dirty="0"/>
              <a:t>马科维茨均值方差模型的缺陷：</a:t>
            </a:r>
            <a:endParaRPr lang="en-US" altLang="zh-CN" sz="2800" dirty="0"/>
          </a:p>
          <a:p>
            <a:pPr algn="l"/>
            <a:r>
              <a:rPr lang="zh-CN" altLang="en-US" sz="2800" dirty="0"/>
              <a:t>①没有说明期望收益率与风险之间的关系；</a:t>
            </a:r>
            <a:endParaRPr lang="en-US" altLang="zh-CN" sz="2800" dirty="0"/>
          </a:p>
          <a:p>
            <a:pPr algn="l"/>
            <a:r>
              <a:rPr lang="zh-CN" altLang="en-US" sz="2800" dirty="0"/>
              <a:t>②没有区分风险的类型（系统性风险</a:t>
            </a:r>
            <a:r>
              <a:rPr lang="en-US" altLang="zh-CN" sz="2800" dirty="0"/>
              <a:t>/</a:t>
            </a:r>
            <a:r>
              <a:rPr lang="zh-CN" altLang="en-US" sz="2800" dirty="0"/>
              <a:t>非系统性风险）；</a:t>
            </a:r>
          </a:p>
        </p:txBody>
      </p:sp>
      <p:sp>
        <p:nvSpPr>
          <p:cNvPr id="3" name="箭头: 下 2">
            <a:extLst>
              <a:ext uri="{FF2B5EF4-FFF2-40B4-BE49-F238E27FC236}">
                <a16:creationId xmlns:a16="http://schemas.microsoft.com/office/drawing/2014/main" id="{F9FE37B6-6FC2-88D8-8FA7-06BC6696B701}"/>
              </a:ext>
            </a:extLst>
          </p:cNvPr>
          <p:cNvSpPr/>
          <p:nvPr/>
        </p:nvSpPr>
        <p:spPr>
          <a:xfrm>
            <a:off x="5923429" y="3081566"/>
            <a:ext cx="345141" cy="10309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D2955F-D139-2F6E-3493-E7CC052F6CF9}"/>
              </a:ext>
            </a:extLst>
          </p:cNvPr>
          <p:cNvSpPr txBox="1"/>
          <p:nvPr/>
        </p:nvSpPr>
        <p:spPr>
          <a:xfrm>
            <a:off x="1892766" y="4276165"/>
            <a:ext cx="8406468" cy="523220"/>
          </a:xfrm>
          <a:prstGeom prst="rect">
            <a:avLst/>
          </a:prstGeom>
          <a:noFill/>
        </p:spPr>
        <p:txBody>
          <a:bodyPr wrap="none" rtlCol="0">
            <a:spAutoFit/>
          </a:bodyPr>
          <a:lstStyle/>
          <a:p>
            <a:pPr algn="l"/>
            <a:r>
              <a:rPr lang="zh-CN" altLang="en-US" sz="2800" dirty="0"/>
              <a:t>威廉</a:t>
            </a:r>
            <a:r>
              <a:rPr lang="en-US" altLang="zh-CN" sz="2800" dirty="0"/>
              <a:t>·</a:t>
            </a:r>
            <a:r>
              <a:rPr lang="zh-CN" altLang="en-US" sz="2800" dirty="0"/>
              <a:t>夏普等人共同提出资本资产定价模型（</a:t>
            </a:r>
            <a:r>
              <a:rPr lang="en-US" altLang="zh-CN" sz="2800" dirty="0"/>
              <a:t>CAPM</a:t>
            </a:r>
            <a:r>
              <a:rPr lang="zh-CN" altLang="en-US" sz="2800" dirty="0"/>
              <a:t>）</a:t>
            </a:r>
          </a:p>
        </p:txBody>
      </p:sp>
    </p:spTree>
    <p:extLst>
      <p:ext uri="{BB962C8B-B14F-4D97-AF65-F5344CB8AC3E}">
        <p14:creationId xmlns:p14="http://schemas.microsoft.com/office/powerpoint/2010/main" val="860957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4177</TotalTime>
  <Words>3380</Words>
  <Application>Microsoft Office PowerPoint</Application>
  <PresentationFormat>宽屏</PresentationFormat>
  <Paragraphs>263</Paragraphs>
  <Slides>43</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-apple-system</vt: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36</cp:revision>
  <dcterms:created xsi:type="dcterms:W3CDTF">2019-02-22T08:29:03Z</dcterms:created>
  <dcterms:modified xsi:type="dcterms:W3CDTF">2022-09-06T10:09:17Z</dcterms:modified>
</cp:coreProperties>
</file>